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42"/>
  </p:notesMasterIdLst>
  <p:handoutMasterIdLst>
    <p:handoutMasterId r:id="rId43"/>
  </p:handoutMasterIdLst>
  <p:sldIdLst>
    <p:sldId id="283" r:id="rId3"/>
    <p:sldId id="282" r:id="rId4"/>
    <p:sldId id="290" r:id="rId5"/>
    <p:sldId id="291" r:id="rId6"/>
    <p:sldId id="285" r:id="rId7"/>
    <p:sldId id="286" r:id="rId8"/>
    <p:sldId id="284" r:id="rId9"/>
    <p:sldId id="292" r:id="rId10"/>
    <p:sldId id="294" r:id="rId11"/>
    <p:sldId id="288" r:id="rId12"/>
    <p:sldId id="305" r:id="rId13"/>
    <p:sldId id="324" r:id="rId14"/>
    <p:sldId id="316" r:id="rId15"/>
    <p:sldId id="306" r:id="rId16"/>
    <p:sldId id="299" r:id="rId17"/>
    <p:sldId id="300" r:id="rId18"/>
    <p:sldId id="301" r:id="rId19"/>
    <p:sldId id="309" r:id="rId20"/>
    <p:sldId id="304" r:id="rId21"/>
    <p:sldId id="302" r:id="rId22"/>
    <p:sldId id="307" r:id="rId23"/>
    <p:sldId id="308" r:id="rId24"/>
    <p:sldId id="303" r:id="rId25"/>
    <p:sldId id="310" r:id="rId26"/>
    <p:sldId id="314" r:id="rId27"/>
    <p:sldId id="315" r:id="rId28"/>
    <p:sldId id="311" r:id="rId29"/>
    <p:sldId id="312" r:id="rId30"/>
    <p:sldId id="313" r:id="rId31"/>
    <p:sldId id="318" r:id="rId32"/>
    <p:sldId id="297" r:id="rId33"/>
    <p:sldId id="317" r:id="rId34"/>
    <p:sldId id="319" r:id="rId35"/>
    <p:sldId id="320" r:id="rId36"/>
    <p:sldId id="322" r:id="rId37"/>
    <p:sldId id="296" r:id="rId38"/>
    <p:sldId id="298" r:id="rId39"/>
    <p:sldId id="293" r:id="rId40"/>
    <p:sldId id="323" r:id="rId41"/>
  </p:sldIdLst>
  <p:sldSz cx="12195175" cy="6859588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8" y="-774"/>
      </p:cViewPr>
      <p:guideLst>
        <p:guide orient="horz" pos="2161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09.09.2018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  <a:endParaRPr lang="de-DE" noProof="0" dirty="0" smtClean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237cw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mailto:jan.kleinert@dlr.de" TargetMode="External"/><Relationship Id="rId7" Type="http://schemas.openxmlformats.org/officeDocument/2006/relationships/image" Target="../media/image7.png"/><Relationship Id="rId2" Type="http://schemas.openxmlformats.org/officeDocument/2006/relationships/hyperlink" Target="mailto:martin.siggel@dlr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github.com/DLR-SC/tigl/issues" TargetMode="Externa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oo.gl/tun2p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joergbrech/tig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Software/cpacs_tigl_ge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hyperlink" Target="https://github.com/DLR-LY/CPAC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LR-SC/cpacs2to3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LR-SC/tigl/wiki/OpenCASCADE-Cheats" TargetMode="External"/><Relationship Id="rId3" Type="http://schemas.openxmlformats.org/officeDocument/2006/relationships/hyperlink" Target="https://goo.gl/mdYNvp" TargetMode="External"/><Relationship Id="rId7" Type="http://schemas.openxmlformats.org/officeDocument/2006/relationships/hyperlink" Target="https://goo.gl/oBjVpg" TargetMode="External"/><Relationship Id="rId2" Type="http://schemas.openxmlformats.org/officeDocument/2006/relationships/hyperlink" Target="https://github.com/google/googletest/blob/master/googletest/docs/primer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LR-SC/tigl/wiki/TiGL-Programmers-Guide" TargetMode="External"/><Relationship Id="rId5" Type="http://schemas.openxmlformats.org/officeDocument/2006/relationships/hyperlink" Target="https://goo.gl/FXE5ye" TargetMode="External"/><Relationship Id="rId4" Type="http://schemas.openxmlformats.org/officeDocument/2006/relationships/hyperlink" Target="https://gist.github.com/Chaser324/ce0505fbed06b947d962" TargetMode="External"/><Relationship Id="rId9" Type="http://schemas.openxmlformats.org/officeDocument/2006/relationships/hyperlink" Target="https://goo.gl/zZ9nrD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github.com/joergbrech/tig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cascade.com/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github.com/dlr-sc/tix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hyperlink" Target="http://www.swig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tigl/files/DevTools/TiGL-SDK-win32.7z/download" TargetMode="External"/><Relationship Id="rId2" Type="http://schemas.openxmlformats.org/officeDocument/2006/relationships/hyperlink" Target="https://sourceforge.net/projects/tigl/files/Thirdparty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878399" y="2616186"/>
            <a:ext cx="10864800" cy="741600"/>
          </a:xfrm>
        </p:spPr>
        <p:txBody>
          <a:bodyPr/>
          <a:lstStyle/>
          <a:p>
            <a:r>
              <a:rPr lang="en-GB" dirty="0" smtClean="0"/>
              <a:t>1. </a:t>
            </a:r>
            <a:r>
              <a:rPr lang="en-GB" dirty="0" err="1" smtClean="0"/>
              <a:t>TiGL</a:t>
            </a:r>
            <a:r>
              <a:rPr lang="en-GB" dirty="0" smtClean="0"/>
              <a:t> Workshop - </a:t>
            </a:r>
            <a:r>
              <a:rPr lang="en-GB" dirty="0"/>
              <a:t>How to contribute + Hands On</a:t>
            </a:r>
            <a:br>
              <a:rPr lang="en-GB" dirty="0"/>
            </a:br>
            <a:endParaRPr lang="en-GB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78399" y="3285906"/>
            <a:ext cx="10864800" cy="1152000"/>
          </a:xfrm>
        </p:spPr>
        <p:txBody>
          <a:bodyPr/>
          <a:lstStyle/>
          <a:p>
            <a:r>
              <a:rPr lang="en-GB" sz="1800" dirty="0" smtClean="0"/>
              <a:t>Jan Kleinert, Martin Siggel</a:t>
            </a:r>
            <a:endParaRPr lang="en-GB" sz="1800" dirty="0"/>
          </a:p>
          <a:p>
            <a:r>
              <a:rPr lang="en-GB" sz="1800" dirty="0" smtClean="0"/>
              <a:t>September 11./12. 2018, Cologne</a:t>
            </a:r>
            <a:endParaRPr lang="en-GB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/>
              <a:t>1</a:t>
            </a:fld>
            <a:endParaRPr lang="en-GB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1" y="1557586"/>
            <a:ext cx="2179332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err="1" smtClean="0"/>
              <a:t>Prerequisites</a:t>
            </a:r>
            <a:r>
              <a:rPr lang="de-DE" sz="4000" dirty="0"/>
              <a:t>:</a:t>
            </a:r>
            <a:r>
              <a:rPr lang="de-DE" sz="4000" dirty="0" smtClean="0"/>
              <a:t/>
            </a:r>
            <a:br>
              <a:rPr lang="de-DE" sz="4000" dirty="0" smtClean="0"/>
            </a:br>
            <a:r>
              <a:rPr lang="de-DE" sz="4000" dirty="0" smtClean="0"/>
              <a:t>Google Test </a:t>
            </a:r>
            <a:r>
              <a:rPr lang="de-DE" sz="4000" dirty="0" err="1" smtClean="0"/>
              <a:t>and</a:t>
            </a:r>
            <a:r>
              <a:rPr lang="de-DE" sz="4000" dirty="0" smtClean="0"/>
              <a:t> </a:t>
            </a:r>
            <a:r>
              <a:rPr lang="de-DE" sz="4000" dirty="0" err="1" smtClean="0"/>
              <a:t>Git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4697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Test Framework in a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nutshell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69554"/>
            <a:ext cx="11221200" cy="4338000"/>
          </a:xfrm>
        </p:spPr>
        <p:txBody>
          <a:bodyPr/>
          <a:lstStyle/>
          <a:p>
            <a:r>
              <a:rPr lang="en-US" b="1" dirty="0"/>
              <a:t>Basic Idea</a:t>
            </a:r>
            <a:r>
              <a:rPr lang="en-US" dirty="0"/>
              <a:t>: Create a separate executable, that tests small portions of your code for correctness.</a:t>
            </a:r>
          </a:p>
          <a:p>
            <a:r>
              <a:rPr lang="en-US" dirty="0" err="1" smtClean="0"/>
              <a:t>TiGL</a:t>
            </a:r>
            <a:r>
              <a:rPr lang="en-US" dirty="0" smtClean="0"/>
              <a:t> </a:t>
            </a:r>
            <a:r>
              <a:rPr lang="en-US" dirty="0"/>
              <a:t>uses the GTEST framework from Google for unit testing.</a:t>
            </a:r>
          </a:p>
          <a:p>
            <a:endParaRPr lang="en-US" dirty="0" smtClean="0"/>
          </a:p>
          <a:p>
            <a:r>
              <a:rPr lang="en-US" dirty="0" smtClean="0"/>
              <a:t>GTEST provides abstract classes and macros for ease of use. </a:t>
            </a:r>
            <a:r>
              <a:rPr lang="en-US" dirty="0" smtClean="0"/>
              <a:t>Example:</a:t>
            </a:r>
            <a:endParaRPr lang="en-US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39" y="2709715"/>
            <a:ext cx="7508526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Google Test Framework in a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nutshell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Test </a:t>
            </a:r>
            <a:r>
              <a:rPr lang="de-DE" dirty="0" err="1" smtClean="0"/>
              <a:t>Fixtures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execute</a:t>
            </a:r>
            <a:r>
              <a:rPr lang="de-DE" dirty="0" smtClean="0"/>
              <a:t>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running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, e.g. </a:t>
            </a:r>
            <a:r>
              <a:rPr lang="de-DE" dirty="0" err="1" smtClean="0"/>
              <a:t>reading</a:t>
            </a:r>
            <a:r>
              <a:rPr lang="de-DE" dirty="0" smtClean="0"/>
              <a:t> an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.</a:t>
            </a:r>
          </a:p>
          <a:p>
            <a:r>
              <a:rPr lang="de-DE" dirty="0" smtClean="0"/>
              <a:t>A Test </a:t>
            </a:r>
            <a:r>
              <a:rPr lang="de-DE" dirty="0" err="1" smtClean="0"/>
              <a:t>Fixture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/>
              <a:t> </a:t>
            </a:r>
            <a:r>
              <a:rPr lang="de-DE" dirty="0" err="1" smtClean="0"/>
              <a:t>defining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after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TEST_F </a:t>
            </a:r>
            <a:r>
              <a:rPr lang="de-DE" dirty="0" err="1" smtClean="0"/>
              <a:t>macro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a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fixture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6" y="2875409"/>
            <a:ext cx="5276850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659" y="2850679"/>
            <a:ext cx="4238625" cy="162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03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Wolke 29"/>
          <p:cNvSpPr/>
          <p:nvPr/>
        </p:nvSpPr>
        <p:spPr>
          <a:xfrm>
            <a:off x="841003" y="1845618"/>
            <a:ext cx="10441160" cy="2808312"/>
          </a:xfrm>
          <a:prstGeom prst="cloud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r>
              <a:rPr lang="en-US" dirty="0" smtClean="0"/>
              <a:t> Usages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97546"/>
            <a:ext cx="11221200" cy="4338000"/>
          </a:xfrm>
        </p:spPr>
        <p:txBody>
          <a:bodyPr/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assists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in </a:t>
            </a:r>
            <a:r>
              <a:rPr lang="de-DE" dirty="0" err="1" smtClean="0"/>
              <a:t>distributed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&gt; 1. </a:t>
            </a:r>
            <a:r>
              <a:rPr lang="en-US" noProof="0" dirty="0" err="1" smtClean="0"/>
              <a:t>TiGL</a:t>
            </a:r>
            <a:r>
              <a:rPr lang="en-US" noProof="0" dirty="0" smtClean="0"/>
              <a:t> Workshop &gt; Jan Kleinert  • How To Contribute + Hands On &gt; 09/12/2018%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13</a:t>
            </a:fld>
            <a:endParaRPr lang="en-GB" noProof="0" dirty="0"/>
          </a:p>
        </p:txBody>
      </p:sp>
      <p:pic>
        <p:nvPicPr>
          <p:cNvPr id="27" name="Picture 10" descr="Laptop, Computer, Notebook, Pc, Tragbar, Schwarz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r="8247"/>
          <a:stretch/>
        </p:blipFill>
        <p:spPr bwMode="auto">
          <a:xfrm>
            <a:off x="4506936" y="3789834"/>
            <a:ext cx="3678883" cy="2840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  <a:extLst/>
        </p:spPr>
      </p:pic>
      <p:sp>
        <p:nvSpPr>
          <p:cNvPr id="29" name="Textfeld 28"/>
          <p:cNvSpPr txBox="1"/>
          <p:nvPr/>
        </p:nvSpPr>
        <p:spPr>
          <a:xfrm>
            <a:off x="5637415" y="5157986"/>
            <a:ext cx="1320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Local Repository 1</a:t>
            </a:r>
            <a:endParaRPr lang="de-DE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6577049" y="2349674"/>
            <a:ext cx="1320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Remote Repository</a:t>
            </a:r>
            <a:endParaRPr lang="de-DE" sz="12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Gruppieren 30"/>
          <p:cNvGrpSpPr/>
          <p:nvPr/>
        </p:nvGrpSpPr>
        <p:grpSpPr>
          <a:xfrm>
            <a:off x="6385619" y="2637706"/>
            <a:ext cx="1296144" cy="291306"/>
            <a:chOff x="1777106" y="2871292"/>
            <a:chExt cx="1296144" cy="291306"/>
          </a:xfrm>
        </p:grpSpPr>
        <p:sp>
          <p:nvSpPr>
            <p:cNvPr id="6" name="Ellipse 5"/>
            <p:cNvSpPr/>
            <p:nvPr/>
          </p:nvSpPr>
          <p:spPr>
            <a:xfrm>
              <a:off x="1777106" y="2871292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2286619" y="2871292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Gerade Verbindung 8"/>
            <p:cNvCxnSpPr>
              <a:stCxn id="6" idx="6"/>
              <a:endCxn id="7" idx="2"/>
            </p:cNvCxnSpPr>
            <p:nvPr/>
          </p:nvCxnSpPr>
          <p:spPr>
            <a:xfrm>
              <a:off x="2065138" y="3015308"/>
              <a:ext cx="221481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0" name="Ellipse 9"/>
            <p:cNvSpPr/>
            <p:nvPr/>
          </p:nvSpPr>
          <p:spPr>
            <a:xfrm>
              <a:off x="2785218" y="2874566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9" name="Gerade Verbindung 18"/>
            <p:cNvCxnSpPr>
              <a:stCxn id="7" idx="6"/>
              <a:endCxn id="10" idx="2"/>
            </p:cNvCxnSpPr>
            <p:nvPr/>
          </p:nvCxnSpPr>
          <p:spPr>
            <a:xfrm>
              <a:off x="2574651" y="3015308"/>
              <a:ext cx="210567" cy="327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109" name="Gruppieren 108"/>
          <p:cNvGrpSpPr/>
          <p:nvPr/>
        </p:nvGrpSpPr>
        <p:grpSpPr>
          <a:xfrm>
            <a:off x="7681763" y="2637706"/>
            <a:ext cx="1152128" cy="474229"/>
            <a:chOff x="7681763" y="2637706"/>
            <a:chExt cx="1152128" cy="474229"/>
          </a:xfrm>
        </p:grpSpPr>
        <p:sp>
          <p:nvSpPr>
            <p:cNvPr id="41" name="Ellipse 40"/>
            <p:cNvSpPr/>
            <p:nvPr/>
          </p:nvSpPr>
          <p:spPr>
            <a:xfrm>
              <a:off x="7969795" y="2637706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2" name="Gerade Verbindung 41"/>
            <p:cNvCxnSpPr>
              <a:stCxn id="10" idx="6"/>
              <a:endCxn id="41" idx="2"/>
            </p:cNvCxnSpPr>
            <p:nvPr/>
          </p:nvCxnSpPr>
          <p:spPr>
            <a:xfrm flipV="1">
              <a:off x="7681763" y="2781722"/>
              <a:ext cx="288032" cy="327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grpSp>
          <p:nvGrpSpPr>
            <p:cNvPr id="108" name="Gruppieren 107"/>
            <p:cNvGrpSpPr/>
            <p:nvPr/>
          </p:nvGrpSpPr>
          <p:grpSpPr>
            <a:xfrm>
              <a:off x="8257827" y="2637706"/>
              <a:ext cx="576064" cy="474229"/>
              <a:chOff x="8257827" y="2637706"/>
              <a:chExt cx="576064" cy="474229"/>
            </a:xfrm>
          </p:grpSpPr>
          <p:cxnSp>
            <p:nvCxnSpPr>
              <p:cNvPr id="60" name="Gerade Verbindung 59"/>
              <p:cNvCxnSpPr>
                <a:stCxn id="41" idx="6"/>
                <a:endCxn id="63" idx="2"/>
              </p:cNvCxnSpPr>
              <p:nvPr/>
            </p:nvCxnSpPr>
            <p:spPr>
              <a:xfrm>
                <a:off x="8257827" y="2781722"/>
                <a:ext cx="288032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63" name="Ellipse 62"/>
              <p:cNvSpPr/>
              <p:nvPr/>
            </p:nvSpPr>
            <p:spPr>
              <a:xfrm>
                <a:off x="8545859" y="2637706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65" name="Gerade Verbindung 64"/>
              <p:cNvCxnSpPr>
                <a:stCxn id="36" idx="7"/>
                <a:endCxn id="63" idx="3"/>
              </p:cNvCxnSpPr>
              <p:nvPr/>
            </p:nvCxnSpPr>
            <p:spPr>
              <a:xfrm flipV="1">
                <a:off x="8431670" y="2883557"/>
                <a:ext cx="156370" cy="228378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grpSp>
        <p:nvGrpSpPr>
          <p:cNvPr id="107" name="Gruppieren 106"/>
          <p:cNvGrpSpPr/>
          <p:nvPr/>
        </p:nvGrpSpPr>
        <p:grpSpPr>
          <a:xfrm>
            <a:off x="6387322" y="4471007"/>
            <a:ext cx="834269" cy="470955"/>
            <a:chOff x="6387322" y="4471007"/>
            <a:chExt cx="834269" cy="470955"/>
          </a:xfrm>
        </p:grpSpPr>
        <p:sp>
          <p:nvSpPr>
            <p:cNvPr id="70" name="Ellipse 69"/>
            <p:cNvSpPr/>
            <p:nvPr/>
          </p:nvSpPr>
          <p:spPr>
            <a:xfrm>
              <a:off x="6501511" y="4653930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1" name="Gerade Verbindung 70"/>
            <p:cNvCxnSpPr>
              <a:stCxn id="70" idx="6"/>
              <a:endCxn id="72" idx="2"/>
            </p:cNvCxnSpPr>
            <p:nvPr/>
          </p:nvCxnSpPr>
          <p:spPr>
            <a:xfrm>
              <a:off x="6789543" y="4797946"/>
              <a:ext cx="144016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72" name="Ellipse 71"/>
            <p:cNvSpPr/>
            <p:nvPr/>
          </p:nvSpPr>
          <p:spPr>
            <a:xfrm>
              <a:off x="6933559" y="4653930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3" name="Gerade Verbindung 72"/>
            <p:cNvCxnSpPr>
              <a:stCxn id="83" idx="5"/>
              <a:endCxn id="70" idx="1"/>
            </p:cNvCxnSpPr>
            <p:nvPr/>
          </p:nvCxnSpPr>
          <p:spPr>
            <a:xfrm>
              <a:off x="6387322" y="4471007"/>
              <a:ext cx="156370" cy="22510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74" name="Ellipse 73"/>
          <p:cNvSpPr/>
          <p:nvPr/>
        </p:nvSpPr>
        <p:spPr>
          <a:xfrm>
            <a:off x="6717535" y="4221882"/>
            <a:ext cx="288032" cy="28803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5" name="Gerade Verbindung 74"/>
          <p:cNvCxnSpPr>
            <a:stCxn id="83" idx="6"/>
            <a:endCxn id="74" idx="2"/>
          </p:cNvCxnSpPr>
          <p:nvPr/>
        </p:nvCxnSpPr>
        <p:spPr>
          <a:xfrm flipV="1">
            <a:off x="6429503" y="4365898"/>
            <a:ext cx="288032" cy="3274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0" name="Ellipse 79"/>
          <p:cNvSpPr/>
          <p:nvPr/>
        </p:nvSpPr>
        <p:spPr>
          <a:xfrm>
            <a:off x="5133359" y="4221882"/>
            <a:ext cx="288032" cy="28803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5642872" y="4221882"/>
            <a:ext cx="288032" cy="28803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2" name="Gerade Verbindung 81"/>
          <p:cNvCxnSpPr>
            <a:stCxn id="80" idx="6"/>
            <a:endCxn id="81" idx="2"/>
          </p:cNvCxnSpPr>
          <p:nvPr/>
        </p:nvCxnSpPr>
        <p:spPr>
          <a:xfrm>
            <a:off x="5421391" y="4365898"/>
            <a:ext cx="221481" cy="0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3" name="Ellipse 82"/>
          <p:cNvSpPr/>
          <p:nvPr/>
        </p:nvSpPr>
        <p:spPr>
          <a:xfrm>
            <a:off x="6141471" y="4225156"/>
            <a:ext cx="288032" cy="28803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Gerade Verbindung 83"/>
          <p:cNvCxnSpPr>
            <a:stCxn id="81" idx="6"/>
            <a:endCxn id="83" idx="2"/>
          </p:cNvCxnSpPr>
          <p:nvPr/>
        </p:nvCxnSpPr>
        <p:spPr>
          <a:xfrm>
            <a:off x="5930904" y="4365898"/>
            <a:ext cx="210567" cy="3274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7" name="Gerade Verbindung 76"/>
          <p:cNvCxnSpPr>
            <a:stCxn id="74" idx="6"/>
            <a:endCxn id="78" idx="2"/>
          </p:cNvCxnSpPr>
          <p:nvPr/>
        </p:nvCxnSpPr>
        <p:spPr>
          <a:xfrm>
            <a:off x="7005567" y="4365898"/>
            <a:ext cx="288032" cy="0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78" name="Ellipse 77"/>
          <p:cNvSpPr/>
          <p:nvPr/>
        </p:nvSpPr>
        <p:spPr>
          <a:xfrm>
            <a:off x="7293599" y="4221882"/>
            <a:ext cx="288032" cy="28803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9" name="Gerade Verbindung 78"/>
          <p:cNvCxnSpPr>
            <a:stCxn id="72" idx="7"/>
            <a:endCxn id="78" idx="3"/>
          </p:cNvCxnSpPr>
          <p:nvPr/>
        </p:nvCxnSpPr>
        <p:spPr>
          <a:xfrm flipV="1">
            <a:off x="7179410" y="4467733"/>
            <a:ext cx="156370" cy="228378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pic>
        <p:nvPicPr>
          <p:cNvPr id="85" name="Picture 10" descr="Laptop, Computer, Notebook, Pc, Tragbar, Schwarz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r="8247"/>
          <a:stretch/>
        </p:blipFill>
        <p:spPr bwMode="auto">
          <a:xfrm>
            <a:off x="8401843" y="3861842"/>
            <a:ext cx="3678883" cy="2840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  <a:extLst/>
        </p:spPr>
      </p:pic>
      <p:sp>
        <p:nvSpPr>
          <p:cNvPr id="86" name="Textfeld 85"/>
          <p:cNvSpPr txBox="1"/>
          <p:nvPr/>
        </p:nvSpPr>
        <p:spPr>
          <a:xfrm>
            <a:off x="9532322" y="5229994"/>
            <a:ext cx="1320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Local Repository 2</a:t>
            </a:r>
            <a:endParaRPr lang="de-DE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10396418" y="4725938"/>
            <a:ext cx="288032" cy="288032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9" name="Gerade Verbindung 88"/>
          <p:cNvCxnSpPr>
            <a:stCxn id="88" idx="6"/>
            <a:endCxn id="90" idx="2"/>
          </p:cNvCxnSpPr>
          <p:nvPr/>
        </p:nvCxnSpPr>
        <p:spPr>
          <a:xfrm>
            <a:off x="10684450" y="4869954"/>
            <a:ext cx="144016" cy="0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90" name="Ellipse 89"/>
          <p:cNvSpPr/>
          <p:nvPr/>
        </p:nvSpPr>
        <p:spPr>
          <a:xfrm>
            <a:off x="10828466" y="4725938"/>
            <a:ext cx="288032" cy="288032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1" name="Gerade Verbindung 90"/>
          <p:cNvCxnSpPr>
            <a:stCxn id="101" idx="5"/>
            <a:endCxn id="88" idx="1"/>
          </p:cNvCxnSpPr>
          <p:nvPr/>
        </p:nvCxnSpPr>
        <p:spPr>
          <a:xfrm>
            <a:off x="10282229" y="4539741"/>
            <a:ext cx="156370" cy="228378"/>
          </a:xfrm>
          <a:prstGeom prst="line">
            <a:avLst/>
          </a:prstGeom>
          <a:ln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grpSp>
        <p:nvGrpSpPr>
          <p:cNvPr id="94" name="Gruppieren 93"/>
          <p:cNvGrpSpPr/>
          <p:nvPr/>
        </p:nvGrpSpPr>
        <p:grpSpPr>
          <a:xfrm>
            <a:off x="9028266" y="4290616"/>
            <a:ext cx="1296144" cy="291306"/>
            <a:chOff x="1777106" y="2871292"/>
            <a:chExt cx="1296144" cy="291306"/>
          </a:xfrm>
        </p:grpSpPr>
        <p:sp>
          <p:nvSpPr>
            <p:cNvPr id="98" name="Ellipse 97"/>
            <p:cNvSpPr/>
            <p:nvPr/>
          </p:nvSpPr>
          <p:spPr>
            <a:xfrm>
              <a:off x="1777106" y="2871292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Ellipse 98"/>
            <p:cNvSpPr/>
            <p:nvPr/>
          </p:nvSpPr>
          <p:spPr>
            <a:xfrm>
              <a:off x="2286619" y="2871292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0" name="Gerade Verbindung 99"/>
            <p:cNvCxnSpPr>
              <a:stCxn id="98" idx="6"/>
              <a:endCxn id="99" idx="2"/>
            </p:cNvCxnSpPr>
            <p:nvPr/>
          </p:nvCxnSpPr>
          <p:spPr>
            <a:xfrm>
              <a:off x="2065138" y="3015308"/>
              <a:ext cx="221481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01" name="Ellipse 100"/>
            <p:cNvSpPr/>
            <p:nvPr/>
          </p:nvSpPr>
          <p:spPr>
            <a:xfrm>
              <a:off x="2785218" y="2874566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2" name="Gerade Verbindung 101"/>
            <p:cNvCxnSpPr>
              <a:stCxn id="99" idx="6"/>
              <a:endCxn id="101" idx="2"/>
            </p:cNvCxnSpPr>
            <p:nvPr/>
          </p:nvCxnSpPr>
          <p:spPr>
            <a:xfrm>
              <a:off x="2574651" y="3015308"/>
              <a:ext cx="210567" cy="3274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110" name="Gruppieren 109"/>
          <p:cNvGrpSpPr/>
          <p:nvPr/>
        </p:nvGrpSpPr>
        <p:grpSpPr>
          <a:xfrm>
            <a:off x="10324410" y="4293890"/>
            <a:ext cx="1152128" cy="474229"/>
            <a:chOff x="10324410" y="4293890"/>
            <a:chExt cx="1152128" cy="474229"/>
          </a:xfrm>
        </p:grpSpPr>
        <p:sp>
          <p:nvSpPr>
            <p:cNvPr id="92" name="Ellipse 91"/>
            <p:cNvSpPr/>
            <p:nvPr/>
          </p:nvSpPr>
          <p:spPr>
            <a:xfrm>
              <a:off x="10612442" y="4293890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3" name="Gerade Verbindung 92"/>
            <p:cNvCxnSpPr>
              <a:stCxn id="101" idx="6"/>
              <a:endCxn id="92" idx="2"/>
            </p:cNvCxnSpPr>
            <p:nvPr/>
          </p:nvCxnSpPr>
          <p:spPr>
            <a:xfrm>
              <a:off x="10324410" y="4437906"/>
              <a:ext cx="288032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95" name="Gerade Verbindung 94"/>
            <p:cNvCxnSpPr>
              <a:stCxn id="92" idx="6"/>
              <a:endCxn id="96" idx="2"/>
            </p:cNvCxnSpPr>
            <p:nvPr/>
          </p:nvCxnSpPr>
          <p:spPr>
            <a:xfrm>
              <a:off x="10900474" y="4437906"/>
              <a:ext cx="288032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96" name="Ellipse 95"/>
            <p:cNvSpPr/>
            <p:nvPr/>
          </p:nvSpPr>
          <p:spPr>
            <a:xfrm>
              <a:off x="11188506" y="4293890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7" name="Gerade Verbindung 96"/>
            <p:cNvCxnSpPr>
              <a:stCxn id="90" idx="7"/>
              <a:endCxn id="96" idx="3"/>
            </p:cNvCxnSpPr>
            <p:nvPr/>
          </p:nvCxnSpPr>
          <p:spPr>
            <a:xfrm flipV="1">
              <a:off x="11074317" y="4539741"/>
              <a:ext cx="156370" cy="228378"/>
            </a:xfrm>
            <a:prstGeom prst="line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pic>
        <p:nvPicPr>
          <p:cNvPr id="10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24" y="1629594"/>
            <a:ext cx="2177839" cy="892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6" name="Gruppieren 105"/>
          <p:cNvGrpSpPr/>
          <p:nvPr/>
        </p:nvGrpSpPr>
        <p:grpSpPr>
          <a:xfrm>
            <a:off x="7639582" y="2886831"/>
            <a:ext cx="834269" cy="470955"/>
            <a:chOff x="7639582" y="2886831"/>
            <a:chExt cx="834269" cy="470955"/>
          </a:xfrm>
        </p:grpSpPr>
        <p:cxnSp>
          <p:nvCxnSpPr>
            <p:cNvPr id="33" name="Gerade Verbindung 32"/>
            <p:cNvCxnSpPr>
              <a:stCxn id="32" idx="6"/>
              <a:endCxn id="36" idx="2"/>
            </p:cNvCxnSpPr>
            <p:nvPr/>
          </p:nvCxnSpPr>
          <p:spPr>
            <a:xfrm>
              <a:off x="8041803" y="3213770"/>
              <a:ext cx="144016" cy="0"/>
            </a:xfrm>
            <a:prstGeom prst="line">
              <a:avLst/>
            </a:prstGeom>
            <a:ln>
              <a:tailEnd type="non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36" name="Ellipse 35"/>
            <p:cNvSpPr/>
            <p:nvPr/>
          </p:nvSpPr>
          <p:spPr>
            <a:xfrm>
              <a:off x="8185819" y="3069754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5" name="Gruppieren 104"/>
            <p:cNvGrpSpPr/>
            <p:nvPr/>
          </p:nvGrpSpPr>
          <p:grpSpPr>
            <a:xfrm>
              <a:off x="7639582" y="2886831"/>
              <a:ext cx="402221" cy="470955"/>
              <a:chOff x="7639582" y="2886831"/>
              <a:chExt cx="402221" cy="470955"/>
            </a:xfrm>
          </p:grpSpPr>
          <p:sp>
            <p:nvSpPr>
              <p:cNvPr id="32" name="Ellipse 31"/>
              <p:cNvSpPr/>
              <p:nvPr/>
            </p:nvSpPr>
            <p:spPr>
              <a:xfrm>
                <a:off x="7753771" y="3069754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8" name="Gerade Verbindung 37"/>
              <p:cNvCxnSpPr>
                <a:stCxn id="10" idx="5"/>
                <a:endCxn id="32" idx="1"/>
              </p:cNvCxnSpPr>
              <p:nvPr/>
            </p:nvCxnSpPr>
            <p:spPr>
              <a:xfrm>
                <a:off x="7639582" y="2886831"/>
                <a:ext cx="156370" cy="225104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</p:grpSp>
      <p:grpSp>
        <p:nvGrpSpPr>
          <p:cNvPr id="113" name="Gruppieren 112"/>
          <p:cNvGrpSpPr/>
          <p:nvPr/>
        </p:nvGrpSpPr>
        <p:grpSpPr>
          <a:xfrm>
            <a:off x="1138870" y="5013970"/>
            <a:ext cx="1800200" cy="895454"/>
            <a:chOff x="1138870" y="5013970"/>
            <a:chExt cx="1800200" cy="895454"/>
          </a:xfrm>
        </p:grpSpPr>
        <p:sp>
          <p:nvSpPr>
            <p:cNvPr id="111" name="Explosion 1 110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Textfeld 111"/>
            <p:cNvSpPr txBox="1"/>
            <p:nvPr/>
          </p:nvSpPr>
          <p:spPr>
            <a:xfrm>
              <a:off x="1633091" y="5305210"/>
              <a:ext cx="82073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err="1" smtClean="0">
                  <a:latin typeface="Arial" pitchFamily="34" charset="0"/>
                  <a:cs typeface="Arial" pitchFamily="34" charset="0"/>
                </a:rPr>
                <a:t>commit</a:t>
              </a:r>
              <a:endParaRPr lang="de-DE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4" name="Gruppieren 113"/>
          <p:cNvGrpSpPr/>
          <p:nvPr/>
        </p:nvGrpSpPr>
        <p:grpSpPr>
          <a:xfrm>
            <a:off x="1398662" y="5530685"/>
            <a:ext cx="1800200" cy="895454"/>
            <a:chOff x="1138870" y="5013970"/>
            <a:chExt cx="1800200" cy="895454"/>
          </a:xfrm>
        </p:grpSpPr>
        <p:sp>
          <p:nvSpPr>
            <p:cNvPr id="115" name="Explosion 1 114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feld 115"/>
            <p:cNvSpPr txBox="1"/>
            <p:nvPr/>
          </p:nvSpPr>
          <p:spPr>
            <a:xfrm>
              <a:off x="1706550" y="5305210"/>
              <a:ext cx="5514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smtClean="0">
                  <a:latin typeface="Arial" pitchFamily="34" charset="0"/>
                  <a:cs typeface="Arial" pitchFamily="34" charset="0"/>
                </a:rPr>
                <a:t>push</a:t>
              </a:r>
            </a:p>
          </p:txBody>
        </p:sp>
      </p:grpSp>
      <p:grpSp>
        <p:nvGrpSpPr>
          <p:cNvPr id="117" name="Gruppieren 116"/>
          <p:cNvGrpSpPr/>
          <p:nvPr/>
        </p:nvGrpSpPr>
        <p:grpSpPr>
          <a:xfrm>
            <a:off x="2353171" y="5157986"/>
            <a:ext cx="1800200" cy="895454"/>
            <a:chOff x="1138870" y="5013970"/>
            <a:chExt cx="1800200" cy="895454"/>
          </a:xfrm>
        </p:grpSpPr>
        <p:sp>
          <p:nvSpPr>
            <p:cNvPr id="118" name="Explosion 1 117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feld 118"/>
            <p:cNvSpPr txBox="1"/>
            <p:nvPr/>
          </p:nvSpPr>
          <p:spPr>
            <a:xfrm>
              <a:off x="1706550" y="5305210"/>
              <a:ext cx="7694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err="1" smtClean="0">
                  <a:latin typeface="Arial" pitchFamily="34" charset="0"/>
                  <a:cs typeface="Arial" pitchFamily="34" charset="0"/>
                </a:rPr>
                <a:t>branch</a:t>
              </a:r>
              <a:endParaRPr lang="de-DE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0" name="Gruppieren 119"/>
          <p:cNvGrpSpPr/>
          <p:nvPr/>
        </p:nvGrpSpPr>
        <p:grpSpPr>
          <a:xfrm>
            <a:off x="2505571" y="5662042"/>
            <a:ext cx="1800200" cy="895454"/>
            <a:chOff x="1138870" y="5013970"/>
            <a:chExt cx="1800200" cy="895454"/>
          </a:xfrm>
        </p:grpSpPr>
        <p:sp>
          <p:nvSpPr>
            <p:cNvPr id="121" name="Explosion 1 120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feld 121"/>
            <p:cNvSpPr txBox="1"/>
            <p:nvPr/>
          </p:nvSpPr>
          <p:spPr>
            <a:xfrm>
              <a:off x="1778558" y="5305210"/>
              <a:ext cx="41036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smtClean="0">
                  <a:latin typeface="Arial" pitchFamily="34" charset="0"/>
                  <a:cs typeface="Arial" pitchFamily="34" charset="0"/>
                </a:rPr>
                <a:t>pull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2065139" y="4766588"/>
            <a:ext cx="1800200" cy="895454"/>
            <a:chOff x="1138870" y="5013970"/>
            <a:chExt cx="1800200" cy="895454"/>
          </a:xfrm>
        </p:grpSpPr>
        <p:sp>
          <p:nvSpPr>
            <p:cNvPr id="124" name="Explosion 1 123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feld 124"/>
            <p:cNvSpPr txBox="1"/>
            <p:nvPr/>
          </p:nvSpPr>
          <p:spPr>
            <a:xfrm>
              <a:off x="1670509" y="5305210"/>
              <a:ext cx="6924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err="1" smtClean="0">
                  <a:latin typeface="Arial" pitchFamily="34" charset="0"/>
                  <a:cs typeface="Arial" pitchFamily="34" charset="0"/>
                </a:rPr>
                <a:t>merge</a:t>
              </a:r>
              <a:endParaRPr lang="de-DE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0" name="Gruppieren 169"/>
          <p:cNvGrpSpPr/>
          <p:nvPr/>
        </p:nvGrpSpPr>
        <p:grpSpPr>
          <a:xfrm>
            <a:off x="2281163" y="2637706"/>
            <a:ext cx="2448272" cy="1008112"/>
            <a:chOff x="2641203" y="2565698"/>
            <a:chExt cx="2448272" cy="1008112"/>
          </a:xfrm>
        </p:grpSpPr>
        <p:sp>
          <p:nvSpPr>
            <p:cNvPr id="150" name="Textfeld 149"/>
            <p:cNvSpPr txBox="1"/>
            <p:nvPr/>
          </p:nvSpPr>
          <p:spPr>
            <a:xfrm>
              <a:off x="2832633" y="2565698"/>
              <a:ext cx="211282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Remote Repository (forked)</a:t>
              </a:r>
              <a:endParaRPr lang="de-DE" sz="1200" dirty="0" smtClean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1" name="Gruppieren 150"/>
            <p:cNvGrpSpPr/>
            <p:nvPr/>
          </p:nvGrpSpPr>
          <p:grpSpPr>
            <a:xfrm>
              <a:off x="2641203" y="2853730"/>
              <a:ext cx="1296144" cy="291306"/>
              <a:chOff x="1777106" y="2871292"/>
              <a:chExt cx="1296144" cy="291306"/>
            </a:xfrm>
          </p:grpSpPr>
          <p:sp>
            <p:nvSpPr>
              <p:cNvPr id="152" name="Ellipse 151"/>
              <p:cNvSpPr/>
              <p:nvPr/>
            </p:nvSpPr>
            <p:spPr>
              <a:xfrm>
                <a:off x="1777106" y="2871292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2286619" y="2871292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54" name="Gerade Verbindung 153"/>
              <p:cNvCxnSpPr>
                <a:stCxn id="152" idx="6"/>
                <a:endCxn id="153" idx="2"/>
              </p:cNvCxnSpPr>
              <p:nvPr/>
            </p:nvCxnSpPr>
            <p:spPr>
              <a:xfrm>
                <a:off x="2065138" y="3015308"/>
                <a:ext cx="221481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155" name="Ellipse 154"/>
              <p:cNvSpPr/>
              <p:nvPr/>
            </p:nvSpPr>
            <p:spPr>
              <a:xfrm>
                <a:off x="2785218" y="2874566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56" name="Gerade Verbindung 155"/>
              <p:cNvCxnSpPr>
                <a:stCxn id="153" idx="6"/>
                <a:endCxn id="155" idx="2"/>
              </p:cNvCxnSpPr>
              <p:nvPr/>
            </p:nvCxnSpPr>
            <p:spPr>
              <a:xfrm>
                <a:off x="2574651" y="3015308"/>
                <a:ext cx="210567" cy="3274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</p:grpSp>
        <p:grpSp>
          <p:nvGrpSpPr>
            <p:cNvPr id="157" name="Gruppieren 156"/>
            <p:cNvGrpSpPr/>
            <p:nvPr/>
          </p:nvGrpSpPr>
          <p:grpSpPr>
            <a:xfrm>
              <a:off x="3937347" y="2853730"/>
              <a:ext cx="1152128" cy="474229"/>
              <a:chOff x="7681763" y="2637706"/>
              <a:chExt cx="1152128" cy="474229"/>
            </a:xfrm>
          </p:grpSpPr>
          <p:sp>
            <p:nvSpPr>
              <p:cNvPr id="158" name="Ellipse 157"/>
              <p:cNvSpPr/>
              <p:nvPr/>
            </p:nvSpPr>
            <p:spPr>
              <a:xfrm>
                <a:off x="7969795" y="2637706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59" name="Gerade Verbindung 158"/>
              <p:cNvCxnSpPr>
                <a:stCxn id="155" idx="6"/>
                <a:endCxn id="158" idx="2"/>
              </p:cNvCxnSpPr>
              <p:nvPr/>
            </p:nvCxnSpPr>
            <p:spPr>
              <a:xfrm flipV="1">
                <a:off x="7681763" y="2781722"/>
                <a:ext cx="288032" cy="3274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grpSp>
            <p:nvGrpSpPr>
              <p:cNvPr id="160" name="Gruppieren 159"/>
              <p:cNvGrpSpPr/>
              <p:nvPr/>
            </p:nvGrpSpPr>
            <p:grpSpPr>
              <a:xfrm>
                <a:off x="8257827" y="2637706"/>
                <a:ext cx="576064" cy="474229"/>
                <a:chOff x="8257827" y="2637706"/>
                <a:chExt cx="576064" cy="474229"/>
              </a:xfrm>
            </p:grpSpPr>
            <p:cxnSp>
              <p:nvCxnSpPr>
                <p:cNvPr id="161" name="Gerade Verbindung 160"/>
                <p:cNvCxnSpPr>
                  <a:stCxn id="158" idx="6"/>
                  <a:endCxn id="162" idx="2"/>
                </p:cNvCxnSpPr>
                <p:nvPr/>
              </p:nvCxnSpPr>
              <p:spPr>
                <a:xfrm>
                  <a:off x="8257827" y="2781722"/>
                  <a:ext cx="288032" cy="0"/>
                </a:xfrm>
                <a:prstGeom prst="line">
                  <a:avLst/>
                </a:prstGeom>
                <a:ln>
                  <a:tailEnd type="none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</p:cxnSp>
            <p:sp>
              <p:nvSpPr>
                <p:cNvPr id="162" name="Ellipse 161"/>
                <p:cNvSpPr/>
                <p:nvPr/>
              </p:nvSpPr>
              <p:spPr>
                <a:xfrm>
                  <a:off x="8545859" y="2637706"/>
                  <a:ext cx="288032" cy="28803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de-DE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63" name="Gerade Verbindung 162"/>
                <p:cNvCxnSpPr>
                  <a:stCxn id="166" idx="7"/>
                  <a:endCxn id="162" idx="3"/>
                </p:cNvCxnSpPr>
                <p:nvPr/>
              </p:nvCxnSpPr>
              <p:spPr>
                <a:xfrm flipV="1">
                  <a:off x="8431670" y="2883557"/>
                  <a:ext cx="156370" cy="228378"/>
                </a:xfrm>
                <a:prstGeom prst="line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64" name="Gruppieren 163"/>
            <p:cNvGrpSpPr/>
            <p:nvPr/>
          </p:nvGrpSpPr>
          <p:grpSpPr>
            <a:xfrm>
              <a:off x="3895166" y="3102855"/>
              <a:ext cx="834269" cy="470955"/>
              <a:chOff x="7639582" y="2886831"/>
              <a:chExt cx="834269" cy="470955"/>
            </a:xfrm>
          </p:grpSpPr>
          <p:cxnSp>
            <p:nvCxnSpPr>
              <p:cNvPr id="165" name="Gerade Verbindung 164"/>
              <p:cNvCxnSpPr>
                <a:stCxn id="168" idx="6"/>
                <a:endCxn id="166" idx="2"/>
              </p:cNvCxnSpPr>
              <p:nvPr/>
            </p:nvCxnSpPr>
            <p:spPr>
              <a:xfrm>
                <a:off x="8041803" y="3213770"/>
                <a:ext cx="144016" cy="0"/>
              </a:xfrm>
              <a:prstGeom prst="line">
                <a:avLst/>
              </a:prstGeom>
              <a:ln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166" name="Ellipse 165"/>
              <p:cNvSpPr/>
              <p:nvPr/>
            </p:nvSpPr>
            <p:spPr>
              <a:xfrm>
                <a:off x="8185819" y="3069754"/>
                <a:ext cx="288032" cy="288032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67" name="Gruppieren 166"/>
              <p:cNvGrpSpPr/>
              <p:nvPr/>
            </p:nvGrpSpPr>
            <p:grpSpPr>
              <a:xfrm>
                <a:off x="7639582" y="2886831"/>
                <a:ext cx="402221" cy="470955"/>
                <a:chOff x="7639582" y="2886831"/>
                <a:chExt cx="402221" cy="470955"/>
              </a:xfrm>
            </p:grpSpPr>
            <p:sp>
              <p:nvSpPr>
                <p:cNvPr id="168" name="Ellipse 167"/>
                <p:cNvSpPr/>
                <p:nvPr/>
              </p:nvSpPr>
              <p:spPr>
                <a:xfrm>
                  <a:off x="7753771" y="3069754"/>
                  <a:ext cx="288032" cy="288032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de-DE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69" name="Gerade Verbindung 168"/>
                <p:cNvCxnSpPr>
                  <a:stCxn id="155" idx="5"/>
                  <a:endCxn id="168" idx="1"/>
                </p:cNvCxnSpPr>
                <p:nvPr/>
              </p:nvCxnSpPr>
              <p:spPr>
                <a:xfrm>
                  <a:off x="7639582" y="2886831"/>
                  <a:ext cx="156370" cy="225104"/>
                </a:xfrm>
                <a:prstGeom prst="line">
                  <a:avLst/>
                </a:prstGeom>
                <a:ln>
                  <a:tailEnd type="none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</p:grpSp>
        </p:grpSp>
      </p:grpSp>
      <p:grpSp>
        <p:nvGrpSpPr>
          <p:cNvPr id="173" name="Gruppieren 172"/>
          <p:cNvGrpSpPr/>
          <p:nvPr/>
        </p:nvGrpSpPr>
        <p:grpSpPr>
          <a:xfrm>
            <a:off x="120923" y="5342652"/>
            <a:ext cx="1800200" cy="895454"/>
            <a:chOff x="1138870" y="5013970"/>
            <a:chExt cx="1800200" cy="895454"/>
          </a:xfrm>
        </p:grpSpPr>
        <p:sp>
          <p:nvSpPr>
            <p:cNvPr id="174" name="Explosion 1 173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5" name="Textfeld 174"/>
            <p:cNvSpPr txBox="1"/>
            <p:nvPr/>
          </p:nvSpPr>
          <p:spPr>
            <a:xfrm>
              <a:off x="1854981" y="5305210"/>
              <a:ext cx="43601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err="1" smtClean="0">
                  <a:latin typeface="Arial" pitchFamily="34" charset="0"/>
                  <a:cs typeface="Arial" pitchFamily="34" charset="0"/>
                </a:rPr>
                <a:t>fork</a:t>
              </a:r>
              <a:endParaRPr lang="de-DE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7" name="Gruppieren 176"/>
          <p:cNvGrpSpPr/>
          <p:nvPr/>
        </p:nvGrpSpPr>
        <p:grpSpPr>
          <a:xfrm>
            <a:off x="6036187" y="2205658"/>
            <a:ext cx="3297585" cy="1440160"/>
            <a:chOff x="6036187" y="2205658"/>
            <a:chExt cx="3297585" cy="1440160"/>
          </a:xfrm>
        </p:grpSpPr>
        <p:sp>
          <p:nvSpPr>
            <p:cNvPr id="176" name="Abgerundetes Rechteck 175"/>
            <p:cNvSpPr/>
            <p:nvPr/>
          </p:nvSpPr>
          <p:spPr>
            <a:xfrm>
              <a:off x="6036187" y="2205658"/>
              <a:ext cx="2992079" cy="1296144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26" name="Picture 2" descr="File:Lock font awesome.sv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5378" y="3067424"/>
              <a:ext cx="578394" cy="578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3" name="Gruppieren 182"/>
          <p:cNvGrpSpPr/>
          <p:nvPr/>
        </p:nvGrpSpPr>
        <p:grpSpPr>
          <a:xfrm>
            <a:off x="6069463" y="3171589"/>
            <a:ext cx="1756316" cy="765653"/>
            <a:chOff x="6069463" y="3171589"/>
            <a:chExt cx="1756316" cy="765653"/>
          </a:xfrm>
        </p:grpSpPr>
        <p:sp>
          <p:nvSpPr>
            <p:cNvPr id="181" name="Pfeil nach rechts 180"/>
            <p:cNvSpPr/>
            <p:nvPr/>
          </p:nvSpPr>
          <p:spPr>
            <a:xfrm rot="5400000">
              <a:off x="5902660" y="3338392"/>
              <a:ext cx="765653" cy="43204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2" name="Textfeld 181"/>
            <p:cNvSpPr txBox="1"/>
            <p:nvPr/>
          </p:nvSpPr>
          <p:spPr>
            <a:xfrm>
              <a:off x="6415136" y="3656851"/>
              <a:ext cx="141064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pull </a:t>
              </a:r>
              <a:r>
                <a:rPr lang="de-DE" dirty="0" err="1" smtClean="0">
                  <a:latin typeface="Arial" pitchFamily="34" charset="0"/>
                  <a:cs typeface="Arial" pitchFamily="34" charset="0"/>
                </a:rPr>
                <a:t>upstream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9" name="Gruppieren 188"/>
          <p:cNvGrpSpPr/>
          <p:nvPr/>
        </p:nvGrpSpPr>
        <p:grpSpPr>
          <a:xfrm>
            <a:off x="3315829" y="3338391"/>
            <a:ext cx="2201775" cy="1531563"/>
            <a:chOff x="3315829" y="3338391"/>
            <a:chExt cx="2201775" cy="1531563"/>
          </a:xfrm>
        </p:grpSpPr>
        <p:grpSp>
          <p:nvGrpSpPr>
            <p:cNvPr id="180" name="Gruppieren 179"/>
            <p:cNvGrpSpPr/>
            <p:nvPr/>
          </p:nvGrpSpPr>
          <p:grpSpPr>
            <a:xfrm>
              <a:off x="3315829" y="3861842"/>
              <a:ext cx="1391604" cy="1008112"/>
              <a:chOff x="3315829" y="3861842"/>
              <a:chExt cx="1391604" cy="1008112"/>
            </a:xfrm>
          </p:grpSpPr>
          <p:sp>
            <p:nvSpPr>
              <p:cNvPr id="178" name="Rechteckiger Pfeil 177"/>
              <p:cNvSpPr/>
              <p:nvPr/>
            </p:nvSpPr>
            <p:spPr>
              <a:xfrm rot="10800000" flipH="1">
                <a:off x="3315829" y="3861842"/>
                <a:ext cx="1391604" cy="1008112"/>
              </a:xfrm>
              <a:prstGeom prst="ben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9" name="Textfeld 178"/>
              <p:cNvSpPr txBox="1"/>
              <p:nvPr/>
            </p:nvSpPr>
            <p:spPr>
              <a:xfrm>
                <a:off x="3505299" y="4489589"/>
                <a:ext cx="1013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mtClean="0">
                    <a:latin typeface="Arial" pitchFamily="34" charset="0"/>
                    <a:cs typeface="Arial" pitchFamily="34" charset="0"/>
                  </a:rPr>
                  <a:t>pull </a:t>
                </a:r>
                <a:r>
                  <a:rPr lang="de-DE" dirty="0" err="1" smtClean="0">
                    <a:latin typeface="Arial" pitchFamily="34" charset="0"/>
                    <a:cs typeface="Arial" pitchFamily="34" charset="0"/>
                  </a:rPr>
                  <a:t>origin</a:t>
                </a:r>
                <a:endParaRPr lang="de-DE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87" name="Gruppieren 186"/>
            <p:cNvGrpSpPr/>
            <p:nvPr/>
          </p:nvGrpSpPr>
          <p:grpSpPr>
            <a:xfrm>
              <a:off x="4641243" y="3338391"/>
              <a:ext cx="876361" cy="432048"/>
              <a:chOff x="4641243" y="3338391"/>
              <a:chExt cx="876361" cy="432048"/>
            </a:xfrm>
          </p:grpSpPr>
          <p:sp>
            <p:nvSpPr>
              <p:cNvPr id="186" name="Pfeil nach rechts 185"/>
              <p:cNvSpPr/>
              <p:nvPr/>
            </p:nvSpPr>
            <p:spPr>
              <a:xfrm rot="12788612">
                <a:off x="4641243" y="3338391"/>
                <a:ext cx="765653" cy="432048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5" name="Textfeld 184"/>
              <p:cNvSpPr txBox="1"/>
              <p:nvPr/>
            </p:nvSpPr>
            <p:spPr>
              <a:xfrm>
                <a:off x="5017467" y="3440827"/>
                <a:ext cx="5001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 smtClean="0">
                    <a:latin typeface="Arial" pitchFamily="34" charset="0"/>
                    <a:cs typeface="Arial" pitchFamily="34" charset="0"/>
                  </a:rPr>
                  <a:t>push</a:t>
                </a:r>
              </a:p>
            </p:txBody>
          </p:sp>
        </p:grpSp>
      </p:grpSp>
      <p:grpSp>
        <p:nvGrpSpPr>
          <p:cNvPr id="1025" name="Gruppieren 1024"/>
          <p:cNvGrpSpPr/>
          <p:nvPr/>
        </p:nvGrpSpPr>
        <p:grpSpPr>
          <a:xfrm>
            <a:off x="7801680" y="3429794"/>
            <a:ext cx="888195" cy="1391604"/>
            <a:chOff x="7625905" y="7007291"/>
            <a:chExt cx="888195" cy="1391604"/>
          </a:xfrm>
        </p:grpSpPr>
        <p:sp>
          <p:nvSpPr>
            <p:cNvPr id="191" name="Rechteckiger Pfeil 190"/>
            <p:cNvSpPr/>
            <p:nvPr/>
          </p:nvSpPr>
          <p:spPr>
            <a:xfrm rot="5400000" flipH="1">
              <a:off x="7236137" y="7397059"/>
              <a:ext cx="1391604" cy="612068"/>
            </a:xfrm>
            <a:prstGeom prst="bentArrow">
              <a:avLst>
                <a:gd name="adj1" fmla="val 34337"/>
                <a:gd name="adj2" fmla="val 25000"/>
                <a:gd name="adj3" fmla="val 37450"/>
                <a:gd name="adj4" fmla="val 4375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30" name="Picture 6" descr="File:Forbidden Symbol Transparent.sv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1270" y="7281676"/>
              <a:ext cx="842830" cy="842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Textfeld 189"/>
            <p:cNvSpPr txBox="1"/>
            <p:nvPr/>
          </p:nvSpPr>
          <p:spPr>
            <a:xfrm rot="5400000">
              <a:off x="7869258" y="7564592"/>
              <a:ext cx="5001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dirty="0" smtClean="0">
                  <a:latin typeface="Arial" pitchFamily="34" charset="0"/>
                  <a:cs typeface="Arial" pitchFamily="34" charset="0"/>
                </a:rPr>
                <a:t>push</a:t>
              </a:r>
            </a:p>
          </p:txBody>
        </p:sp>
      </p:grpSp>
      <p:sp>
        <p:nvSpPr>
          <p:cNvPr id="1027" name="Pfeil nach rechts 1026"/>
          <p:cNvSpPr/>
          <p:nvPr/>
        </p:nvSpPr>
        <p:spPr>
          <a:xfrm rot="21124351">
            <a:off x="5180206" y="2527406"/>
            <a:ext cx="1230573" cy="3567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pull </a:t>
            </a:r>
            <a:r>
              <a:rPr lang="de-DE" sz="1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request</a:t>
            </a:r>
            <a:endParaRPr lang="de-DE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38" name="Gruppieren 1037"/>
          <p:cNvGrpSpPr/>
          <p:nvPr/>
        </p:nvGrpSpPr>
        <p:grpSpPr>
          <a:xfrm>
            <a:off x="4729435" y="2925738"/>
            <a:ext cx="936104" cy="288032"/>
            <a:chOff x="4729435" y="2925738"/>
            <a:chExt cx="936104" cy="288032"/>
          </a:xfrm>
        </p:grpSpPr>
        <p:grpSp>
          <p:nvGrpSpPr>
            <p:cNvPr id="1037" name="Gruppieren 1036"/>
            <p:cNvGrpSpPr/>
            <p:nvPr/>
          </p:nvGrpSpPr>
          <p:grpSpPr>
            <a:xfrm>
              <a:off x="4729435" y="2925738"/>
              <a:ext cx="504056" cy="288032"/>
              <a:chOff x="4729435" y="2925738"/>
              <a:chExt cx="504056" cy="288032"/>
            </a:xfrm>
          </p:grpSpPr>
          <p:cxnSp>
            <p:nvCxnSpPr>
              <p:cNvPr id="201" name="Gerade Verbindung 200"/>
              <p:cNvCxnSpPr>
                <a:stCxn id="162" idx="6"/>
                <a:endCxn id="202" idx="2"/>
              </p:cNvCxnSpPr>
              <p:nvPr/>
            </p:nvCxnSpPr>
            <p:spPr>
              <a:xfrm>
                <a:off x="4729435" y="3069754"/>
                <a:ext cx="216024" cy="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202" name="Ellipse 201"/>
              <p:cNvSpPr/>
              <p:nvPr/>
            </p:nvSpPr>
            <p:spPr>
              <a:xfrm>
                <a:off x="4945459" y="2925738"/>
                <a:ext cx="288032" cy="288032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03" name="Ellipse 202"/>
            <p:cNvSpPr/>
            <p:nvPr/>
          </p:nvSpPr>
          <p:spPr>
            <a:xfrm>
              <a:off x="5377507" y="2925738"/>
              <a:ext cx="288032" cy="288032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4" name="Gerade Verbindung 203"/>
            <p:cNvCxnSpPr>
              <a:stCxn id="202" idx="6"/>
              <a:endCxn id="203" idx="2"/>
            </p:cNvCxnSpPr>
            <p:nvPr/>
          </p:nvCxnSpPr>
          <p:spPr>
            <a:xfrm>
              <a:off x="5233491" y="3069754"/>
              <a:ext cx="144016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126" name="Gruppieren 125"/>
          <p:cNvGrpSpPr/>
          <p:nvPr/>
        </p:nvGrpSpPr>
        <p:grpSpPr>
          <a:xfrm>
            <a:off x="120923" y="4821398"/>
            <a:ext cx="1800200" cy="895454"/>
            <a:chOff x="1138870" y="5013970"/>
            <a:chExt cx="1800200" cy="895454"/>
          </a:xfrm>
        </p:grpSpPr>
        <p:sp>
          <p:nvSpPr>
            <p:cNvPr id="127" name="Explosion 1 126"/>
            <p:cNvSpPr/>
            <p:nvPr/>
          </p:nvSpPr>
          <p:spPr>
            <a:xfrm>
              <a:off x="1138870" y="5013970"/>
              <a:ext cx="1800200" cy="895454"/>
            </a:xfrm>
            <a:prstGeom prst="irregularSeal1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feld 127"/>
            <p:cNvSpPr txBox="1"/>
            <p:nvPr/>
          </p:nvSpPr>
          <p:spPr>
            <a:xfrm>
              <a:off x="1642926" y="5305210"/>
              <a:ext cx="60272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b="1" dirty="0" err="1" smtClean="0">
                  <a:latin typeface="Arial" pitchFamily="34" charset="0"/>
                  <a:cs typeface="Arial" pitchFamily="34" charset="0"/>
                </a:rPr>
                <a:t>clone</a:t>
              </a:r>
              <a:endParaRPr lang="de-DE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96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22 0.23068 L -2.74147E-6 -0.0004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1" y="-1156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8 -0.24144 L 0.00182 0.00046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1208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32 0.24445 L 2.70833E-6 -2.59259E-6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-12222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74 -0.23102 L 0.00117 0.00301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1169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25 0.23101 L -3.125E-6 4.44444E-6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1155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67 -0.24143 L 0.00182 0.00023 " pathEditMode="relative" rAng="0" ptsTypes="AA">
                                      <p:cBhvr>
                                        <p:cTn id="27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12083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73 -0.0419 L 5.55112E-17 -1.85185E-6 " pathEditMode="relative" rAng="0" ptsTypes="AA">
                                      <p:cBhvr>
                                        <p:cTn id="293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2083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/>
      <p:bldP spid="74" grpId="0" animBg="1"/>
      <p:bldP spid="81" grpId="0" animBg="1"/>
      <p:bldP spid="83" grpId="0" animBg="1"/>
      <p:bldP spid="78" grpId="0" animBg="1"/>
      <p:bldP spid="86" grpId="0"/>
      <p:bldP spid="88" grpId="0" animBg="1"/>
      <p:bldP spid="90" grpId="0" animBg="1"/>
      <p:bldP spid="10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Hands-On</a:t>
            </a:r>
            <a:br>
              <a:rPr lang="de-DE" sz="4000" dirty="0" smtClean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 err="1" smtClean="0"/>
              <a:t>Step</a:t>
            </a:r>
            <a:r>
              <a:rPr lang="de-DE" sz="4000" dirty="0" smtClean="0"/>
              <a:t> 1: </a:t>
            </a:r>
            <a:r>
              <a:rPr lang="de-DE" sz="4000" dirty="0" err="1" smtClean="0"/>
              <a:t>Preparation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622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Preparation: Make sure you use the </a:t>
            </a:r>
            <a:r>
              <a:rPr lang="en-US" dirty="0" err="1" smtClean="0"/>
              <a:t>joergbrech</a:t>
            </a:r>
            <a:r>
              <a:rPr lang="en-US" dirty="0" smtClean="0"/>
              <a:t>/</a:t>
            </a:r>
            <a:r>
              <a:rPr lang="en-US" dirty="0" err="1" smtClean="0"/>
              <a:t>tigl</a:t>
            </a:r>
            <a:r>
              <a:rPr lang="en-US" dirty="0" smtClean="0"/>
              <a:t> fork on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52034"/>
            <a:ext cx="11221200" cy="4338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Remember: The bug we want to fix is </a:t>
            </a:r>
            <a:r>
              <a:rPr lang="en-US" u="sng" dirty="0" smtClean="0"/>
              <a:t>only in my fork </a:t>
            </a:r>
            <a:r>
              <a:rPr lang="en-US" u="sng" dirty="0" err="1" smtClean="0"/>
              <a:t>joergbrech</a:t>
            </a:r>
            <a:r>
              <a:rPr lang="en-US" u="sng" dirty="0" smtClean="0"/>
              <a:t>/</a:t>
            </a:r>
            <a:r>
              <a:rPr lang="en-US" u="sng" dirty="0" err="1" smtClean="0"/>
              <a:t>tigl</a:t>
            </a:r>
            <a:r>
              <a:rPr lang="en-US" u="sng" dirty="0" smtClean="0"/>
              <a:t> </a:t>
            </a:r>
            <a:r>
              <a:rPr lang="en-US" dirty="0" smtClean="0"/>
              <a:t>and not the official </a:t>
            </a:r>
            <a:r>
              <a:rPr lang="en-US" dirty="0" err="1" smtClean="0"/>
              <a:t>TiGLGithub</a:t>
            </a:r>
            <a:r>
              <a:rPr lang="en-US" dirty="0" smtClean="0"/>
              <a:t> repository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the SDK command </a:t>
            </a:r>
            <a:r>
              <a:rPr lang="en-US" dirty="0" err="1" smtClean="0"/>
              <a:t>promt</a:t>
            </a:r>
            <a:r>
              <a:rPr lang="en-US" dirty="0" smtClean="0"/>
              <a:t> and navigate to your </a:t>
            </a:r>
            <a:r>
              <a:rPr lang="en-US" dirty="0" err="1" smtClean="0"/>
              <a:t>tigl</a:t>
            </a:r>
            <a:r>
              <a:rPr lang="en-US" dirty="0" smtClean="0"/>
              <a:t> repository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Change the “remote” </a:t>
            </a:r>
            <a:r>
              <a:rPr lang="en-US" dirty="0" err="1" smtClean="0"/>
              <a:t>url</a:t>
            </a:r>
            <a:r>
              <a:rPr lang="en-US" dirty="0" smtClean="0"/>
              <a:t> so that we synchronize with my buggy fork rather than the </a:t>
            </a:r>
            <a:r>
              <a:rPr lang="en-US" dirty="0" err="1" smtClean="0"/>
              <a:t>offical</a:t>
            </a:r>
            <a:r>
              <a:rPr lang="en-US" dirty="0" smtClean="0"/>
              <a:t> repository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that everything worked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Synchronize your local repository with the new remote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  <p:sp>
        <p:nvSpPr>
          <p:cNvPr id="9" name="Textfeld 8"/>
          <p:cNvSpPr txBox="1"/>
          <p:nvPr/>
        </p:nvSpPr>
        <p:spPr>
          <a:xfrm>
            <a:off x="1015252" y="4149874"/>
            <a:ext cx="6665286" cy="73866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-v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https://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github.com/joergbrech/tigl.git 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fetch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)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https://github.com/joergbrech/tigl.git (push)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015950" y="2328767"/>
            <a:ext cx="1234312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cd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tigl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015252" y="3285778"/>
            <a:ext cx="8146461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set-url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https://github.com/joergbrech/tigl.git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015252" y="5662042"/>
            <a:ext cx="1357744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pull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55512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Preparation: Enable the bug in you python package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701602"/>
            <a:ext cx="11221200" cy="4338000"/>
          </a:xfrm>
        </p:spPr>
        <p:txBody>
          <a:bodyPr/>
          <a:lstStyle/>
          <a:p>
            <a:pPr marL="342900" indent="-342900">
              <a:buFont typeface="+mj-lt"/>
              <a:buAutoNum type="arabicPeriod" startAt="5"/>
            </a:pPr>
            <a:r>
              <a:rPr lang="en-US" dirty="0" smtClean="0"/>
              <a:t>Open </a:t>
            </a:r>
            <a:r>
              <a:rPr lang="en-US" dirty="0" err="1" smtClean="0"/>
              <a:t>QtCreator</a:t>
            </a:r>
            <a:r>
              <a:rPr lang="en-US" dirty="0" smtClean="0"/>
              <a:t>, rebuild and install </a:t>
            </a:r>
            <a:r>
              <a:rPr lang="en-US" dirty="0" err="1" smtClean="0"/>
              <a:t>TiGL</a:t>
            </a:r>
            <a:r>
              <a:rPr lang="en-US" dirty="0" smtClean="0"/>
              <a:t> (</a:t>
            </a:r>
            <a:r>
              <a:rPr lang="en-US" b="1" dirty="0" err="1" smtClean="0"/>
              <a:t>Ctrl+B</a:t>
            </a:r>
            <a:r>
              <a:rPr lang="en-US" dirty="0" smtClean="0"/>
              <a:t>). This will overwrite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TIGL_INSTALL_DIRECTORY/bin/libtigl3.dll </a:t>
            </a:r>
            <a:r>
              <a:rPr lang="en-US" dirty="0"/>
              <a:t>to</a:t>
            </a:r>
            <a:r>
              <a:rPr lang="en-US" dirty="0" smtClean="0"/>
              <a:t> include </a:t>
            </a:r>
            <a:r>
              <a:rPr lang="en-US" dirty="0"/>
              <a:t>the </a:t>
            </a:r>
            <a:r>
              <a:rPr lang="en-US" dirty="0" smtClean="0"/>
              <a:t>bug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 smtClean="0"/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r>
              <a:rPr lang="en-US" dirty="0" smtClean="0"/>
              <a:t>Replace the </a:t>
            </a:r>
            <a:r>
              <a:rPr lang="en-US" dirty="0" err="1" smtClean="0"/>
              <a:t>TiGL</a:t>
            </a:r>
            <a:r>
              <a:rPr lang="en-US" dirty="0" smtClean="0"/>
              <a:t> library used by the </a:t>
            </a:r>
            <a:r>
              <a:rPr lang="en-US" dirty="0" err="1" smtClean="0"/>
              <a:t>conda</a:t>
            </a:r>
            <a:r>
              <a:rPr lang="en-US" dirty="0" smtClean="0"/>
              <a:t> python package with our locally built one.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 smtClean="0"/>
          </a:p>
          <a:p>
            <a:pPr lvl="1"/>
            <a:r>
              <a:rPr lang="en-US" dirty="0"/>
              <a:t>Navigate to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TIGL_SDK_DIRECTORY\tools\python3.6\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envs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tigl_ws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\Library\bin</a:t>
            </a:r>
            <a:r>
              <a:rPr lang="en-US" dirty="0" smtClean="0"/>
              <a:t> </a:t>
            </a:r>
            <a:r>
              <a:rPr lang="en-US" dirty="0"/>
              <a:t>and make a backup of the file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  <a:cs typeface="+mn-cs"/>
              </a:rPr>
              <a:t>tigl.dll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Now copy the file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TIGL_INSTALL_DIRECTORY/bin/libtigl3.dll</a:t>
            </a:r>
            <a:r>
              <a:rPr lang="en-US" dirty="0"/>
              <a:t> to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TIGL_SDK_DIRECTORY\tools\python3.6\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envs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tigl_ws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\Library\bin\tigl.dll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Lucida Console"/>
            </a:endParaRPr>
          </a:p>
          <a:p>
            <a:pPr marL="342900" indent="-342900">
              <a:buFont typeface="+mj-lt"/>
              <a:buAutoNum type="arabicPeriod" startAt="5"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975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t="7050" r="1873" b="19007"/>
          <a:stretch/>
        </p:blipFill>
        <p:spPr bwMode="auto">
          <a:xfrm>
            <a:off x="1417067" y="2100036"/>
            <a:ext cx="5888207" cy="266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Preparation: Verify the bug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69554"/>
            <a:ext cx="11221200" cy="4338000"/>
          </a:xfrm>
        </p:spPr>
        <p:txBody>
          <a:bodyPr/>
          <a:lstStyle/>
          <a:p>
            <a:pPr marL="342900" indent="-342900">
              <a:buFont typeface="+mj-lt"/>
              <a:buAutoNum type="arabicPeriod" startAt="7"/>
            </a:pPr>
            <a:r>
              <a:rPr lang="en-US" dirty="0" smtClean="0"/>
              <a:t>Verify the bug</a:t>
            </a:r>
            <a:r>
              <a:rPr lang="en-US" dirty="0"/>
              <a:t> </a:t>
            </a:r>
            <a:r>
              <a:rPr lang="en-US" dirty="0" smtClean="0"/>
              <a:t>in Python</a:t>
            </a:r>
          </a:p>
          <a:p>
            <a:pPr marL="792900" lvl="2" indent="-342900">
              <a:spcBef>
                <a:spcPts val="300"/>
              </a:spcBef>
            </a:pPr>
            <a:r>
              <a:rPr lang="en-US" dirty="0"/>
              <a:t>Copy the file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TIGL_HOME\tests\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unittests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TestData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\simpletest.cpacs.xml</a:t>
            </a:r>
            <a:r>
              <a:rPr lang="en-US" dirty="0" smtClean="0"/>
              <a:t> </a:t>
            </a:r>
            <a:r>
              <a:rPr lang="en-US" dirty="0"/>
              <a:t>to a directory of your choice and create a script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tigl_bug.py </a:t>
            </a:r>
            <a:r>
              <a:rPr lang="en-US" dirty="0"/>
              <a:t>in the same directory with the following contents:</a:t>
            </a:r>
            <a:endParaRPr lang="de-DE" dirty="0"/>
          </a:p>
          <a:p>
            <a:pPr marL="342900" indent="-342900">
              <a:buFont typeface="+mj-lt"/>
              <a:buAutoNum type="arabicPeriod" startAt="7"/>
            </a:pPr>
            <a:endParaRPr lang="en-US" dirty="0"/>
          </a:p>
          <a:p>
            <a:pPr marL="342900" indent="-342900">
              <a:buFont typeface="+mj-lt"/>
              <a:buAutoNum type="arabicPeriod" startAt="7"/>
            </a:pPr>
            <a:endParaRPr lang="en-US" dirty="0" smtClean="0"/>
          </a:p>
          <a:p>
            <a:pPr marL="342900" indent="-342900">
              <a:buFont typeface="+mj-lt"/>
              <a:buAutoNum type="arabicPeriod" startAt="7"/>
            </a:pPr>
            <a:endParaRPr lang="en-US" dirty="0" smtClean="0"/>
          </a:p>
          <a:p>
            <a:pPr marL="342900" indent="-342900">
              <a:buFont typeface="+mj-lt"/>
              <a:buAutoNum type="arabicPeriod" startAt="7"/>
            </a:pPr>
            <a:endParaRPr lang="en-US" dirty="0"/>
          </a:p>
          <a:p>
            <a:pPr marL="342900" indent="-342900">
              <a:buFont typeface="+mj-lt"/>
              <a:buAutoNum type="arabicPeriod" startAt="7"/>
            </a:pPr>
            <a:endParaRPr lang="en-US" dirty="0" smtClean="0"/>
          </a:p>
          <a:p>
            <a:pPr marL="342900" indent="-342900">
              <a:buFont typeface="+mj-lt"/>
              <a:buAutoNum type="arabicPeriod" startAt="7"/>
            </a:pPr>
            <a:endParaRPr lang="en-US" dirty="0"/>
          </a:p>
          <a:p>
            <a:pPr marL="342900" indent="-342900">
              <a:buFont typeface="+mj-lt"/>
              <a:buAutoNum type="arabicPeriod" startAt="7"/>
            </a:pPr>
            <a:endParaRPr lang="en-US" dirty="0"/>
          </a:p>
          <a:p>
            <a:pPr marL="342900" indent="-342900">
              <a:buFont typeface="+mj-lt"/>
              <a:buAutoNum type="arabicPeriod" startAt="7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Open the </a:t>
            </a:r>
            <a:r>
              <a:rPr lang="en-US" dirty="0" err="1" smtClean="0"/>
              <a:t>TiGL</a:t>
            </a:r>
            <a:r>
              <a:rPr lang="en-US" dirty="0" smtClean="0"/>
              <a:t> SDK </a:t>
            </a:r>
            <a:r>
              <a:rPr lang="en-US" dirty="0" err="1" smtClean="0"/>
              <a:t>MinGW</a:t>
            </a:r>
            <a:r>
              <a:rPr lang="en-US" dirty="0" smtClean="0"/>
              <a:t> Command Prompt, navigate to the directory of your python script and run 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17</a:t>
            </a:fld>
            <a:endParaRPr lang="en-GB" noProof="0" dirty="0"/>
          </a:p>
        </p:txBody>
      </p:sp>
      <p:sp>
        <p:nvSpPr>
          <p:cNvPr id="8" name="Textfeld 7"/>
          <p:cNvSpPr txBox="1"/>
          <p:nvPr/>
        </p:nvSpPr>
        <p:spPr>
          <a:xfrm>
            <a:off x="1520223" y="5374010"/>
            <a:ext cx="3209212" cy="73866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python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tigl_bug.py</a:t>
            </a:r>
          </a:p>
          <a:p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The airplane has 42 wings.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9" name="Wolke 8"/>
          <p:cNvSpPr/>
          <p:nvPr/>
        </p:nvSpPr>
        <p:spPr>
          <a:xfrm>
            <a:off x="7465739" y="2565699"/>
            <a:ext cx="4536504" cy="1512168"/>
          </a:xfrm>
          <a:prstGeom prst="cloud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008068" y="2997746"/>
            <a:ext cx="37061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Or download the two files from here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  <a:hlinkClick r:id="rId3"/>
              </a:rPr>
              <a:t>https://goo.gl/f237cw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5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Hands-On</a:t>
            </a:r>
            <a:br>
              <a:rPr lang="de-DE" sz="4000" dirty="0" smtClean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 err="1" smtClean="0"/>
              <a:t>Step</a:t>
            </a:r>
            <a:r>
              <a:rPr lang="de-DE" sz="4000" dirty="0" smtClean="0"/>
              <a:t> 2: Write a Unit Test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055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Creating</a:t>
            </a:r>
            <a:r>
              <a:rPr lang="de-DE" dirty="0" smtClean="0"/>
              <a:t> a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bug</a:t>
            </a:r>
            <a:r>
              <a:rPr lang="de-DE" dirty="0" smtClean="0"/>
              <a:t> fix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We</a:t>
            </a:r>
            <a:r>
              <a:rPr lang="de-DE" dirty="0" smtClean="0"/>
              <a:t> do not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develop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development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cpacs_3</a:t>
            </a:r>
            <a:r>
              <a:rPr lang="de-DE" dirty="0" smtClean="0"/>
              <a:t>. </a:t>
            </a:r>
            <a:r>
              <a:rPr lang="de-DE" dirty="0" err="1" smtClean="0"/>
              <a:t>Therefore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reasonable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(e.g. </a:t>
            </a:r>
            <a:r>
              <a:rPr lang="de-DE" dirty="0" err="1" smtClean="0"/>
              <a:t>include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initials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Paul‘s</a:t>
            </a:r>
            <a:r>
              <a:rPr lang="de-DE" dirty="0" smtClean="0"/>
              <a:t> </a:t>
            </a:r>
            <a:r>
              <a:rPr lang="de-DE" dirty="0" err="1" smtClean="0"/>
              <a:t>issue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keyword</a:t>
            </a:r>
            <a:r>
              <a:rPr lang="de-DE" dirty="0" smtClean="0"/>
              <a:t> </a:t>
            </a:r>
            <a:r>
              <a:rPr lang="de-DE" dirty="0" err="1" smtClean="0"/>
              <a:t>describing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bug</a:t>
            </a:r>
            <a:r>
              <a:rPr lang="de-DE" dirty="0" smtClean="0"/>
              <a:t>). </a:t>
            </a:r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lvl="1"/>
            <a:r>
              <a:rPr lang="de-DE" dirty="0" err="1" smtClean="0"/>
              <a:t>Navigate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tigl</a:t>
            </a:r>
            <a:r>
              <a:rPr lang="de-DE" dirty="0" smtClean="0"/>
              <a:t>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lvl="1"/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, </a:t>
            </a:r>
            <a:r>
              <a:rPr lang="de-DE" dirty="0" err="1" smtClean="0"/>
              <a:t>by</a:t>
            </a:r>
            <a:r>
              <a:rPr lang="de-DE" dirty="0" smtClean="0"/>
              <a:t>  </a:t>
            </a:r>
            <a:r>
              <a:rPr lang="de-DE" dirty="0" err="1" smtClean="0"/>
              <a:t>checking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status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1499716" y="3225383"/>
            <a:ext cx="4073231" cy="492443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branch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jk_1_wingCountBug</a:t>
            </a:r>
          </a:p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checkout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jk_1_wingCountBug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endParaRPr lang="de-DE" sz="1600" dirty="0" smtClean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499716" y="4407709"/>
            <a:ext cx="1604606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status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9977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TiGL</a:t>
            </a:r>
            <a:r>
              <a:rPr lang="en-GB" dirty="0" smtClean="0"/>
              <a:t> is Open-Source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7051747" cy="4338000"/>
          </a:xfrm>
        </p:spPr>
        <p:txBody>
          <a:bodyPr/>
          <a:lstStyle/>
          <a:p>
            <a:r>
              <a:rPr lang="en-GB" dirty="0" err="1" smtClean="0"/>
              <a:t>TiGL</a:t>
            </a:r>
            <a:r>
              <a:rPr lang="en-GB" dirty="0" smtClean="0"/>
              <a:t> is mainly developed at Airbus D&amp;S, RISC and DLR</a:t>
            </a:r>
          </a:p>
          <a:p>
            <a:endParaRPr lang="en-GB" dirty="0" smtClean="0"/>
          </a:p>
          <a:p>
            <a:r>
              <a:rPr lang="en-GB" dirty="0" smtClean="0"/>
              <a:t>But as </a:t>
            </a:r>
            <a:r>
              <a:rPr lang="en-GB" dirty="0" err="1" smtClean="0"/>
              <a:t>TiGL</a:t>
            </a:r>
            <a:r>
              <a:rPr lang="en-GB" dirty="0" smtClean="0"/>
              <a:t> is an Open-Source project, </a:t>
            </a:r>
            <a:r>
              <a:rPr lang="en-GB" b="1" u="sng" dirty="0" smtClean="0"/>
              <a:t>anyone can contribute</a:t>
            </a:r>
            <a:r>
              <a:rPr lang="en-GB" b="1" dirty="0" smtClean="0"/>
              <a:t>!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b="1" u="sng" dirty="0" smtClean="0"/>
              <a:t>Three Ways to contribute:</a:t>
            </a:r>
          </a:p>
          <a:p>
            <a:pPr marL="0" indent="0">
              <a:buNone/>
            </a:pPr>
            <a:endParaRPr lang="en-GB" b="1" u="sng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Send </a:t>
            </a:r>
            <a:r>
              <a:rPr lang="en-GB" b="1" dirty="0" smtClean="0"/>
              <a:t>feedback </a:t>
            </a:r>
            <a:r>
              <a:rPr lang="en-GB" dirty="0" smtClean="0"/>
              <a:t>or </a:t>
            </a:r>
            <a:r>
              <a:rPr lang="en-GB" b="1" dirty="0" smtClean="0"/>
              <a:t>tell us about your work </a:t>
            </a:r>
            <a:r>
              <a:rPr lang="en-GB" dirty="0" smtClean="0"/>
              <a:t>in the </a:t>
            </a:r>
            <a:r>
              <a:rPr lang="en-GB" dirty="0" err="1" smtClean="0"/>
              <a:t>TiGL</a:t>
            </a:r>
            <a:r>
              <a:rPr lang="en-GB" dirty="0" smtClean="0"/>
              <a:t> ecosystem: </a:t>
            </a:r>
            <a:r>
              <a:rPr lang="en-GB" dirty="0" smtClean="0">
                <a:hlinkClick r:id="rId2"/>
              </a:rPr>
              <a:t>martin.siggel@dlr.de</a:t>
            </a:r>
            <a:r>
              <a:rPr lang="en-GB" dirty="0" smtClean="0"/>
              <a:t>, </a:t>
            </a:r>
            <a:r>
              <a:rPr lang="en-GB" dirty="0" smtClean="0">
                <a:hlinkClick r:id="rId3"/>
              </a:rPr>
              <a:t>jan.kleinert@dlr.de</a:t>
            </a:r>
            <a:r>
              <a:rPr lang="en-GB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Report </a:t>
            </a:r>
            <a:r>
              <a:rPr lang="en-GB" b="1" dirty="0" smtClean="0"/>
              <a:t>issues</a:t>
            </a:r>
            <a:r>
              <a:rPr lang="en-GB" dirty="0" smtClean="0"/>
              <a:t> </a:t>
            </a:r>
            <a:r>
              <a:rPr lang="en-GB" dirty="0"/>
              <a:t>on </a:t>
            </a: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github.com/DLR-SC/tigl/issues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Develop a feature and post a </a:t>
            </a:r>
            <a:r>
              <a:rPr lang="en-GB" b="1" dirty="0" smtClean="0"/>
              <a:t>pull-request</a:t>
            </a:r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/>
              <a:t>2</a:t>
            </a:fld>
            <a:endParaRPr lang="en-GB" noProof="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088125" y="1349476"/>
            <a:ext cx="3457490" cy="580654"/>
            <a:chOff x="1296131" y="5517232"/>
            <a:chExt cx="3457490" cy="58065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131" y="5648585"/>
              <a:ext cx="1263677" cy="381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058" y="5601745"/>
              <a:ext cx="1149634" cy="432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Grafik 10" descr="dlr_signet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4443" y="5517232"/>
              <a:ext cx="649178" cy="580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 descr="D:\GitHub-Mark-120px-plu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47" y="3974687"/>
            <a:ext cx="752871" cy="75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7" y="3974687"/>
            <a:ext cx="2177839" cy="892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17" y="4941349"/>
            <a:ext cx="744401" cy="720693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008342" y="5216171"/>
            <a:ext cx="27058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dirty="0" smtClean="0">
                <a:latin typeface="Arial" pitchFamily="34" charset="0"/>
                <a:cs typeface="Arial" pitchFamily="34" charset="0"/>
              </a:rPr>
              <a:t>Apache 2.0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License</a:t>
            </a:r>
            <a:endParaRPr lang="de-DE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D:\tmp\42919-00bcd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242" y="2061642"/>
            <a:ext cx="3475225" cy="173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ieren 15"/>
          <p:cNvGrpSpPr/>
          <p:nvPr/>
        </p:nvGrpSpPr>
        <p:grpSpPr>
          <a:xfrm>
            <a:off x="336947" y="5085978"/>
            <a:ext cx="6624736" cy="1068915"/>
            <a:chOff x="336947" y="4867602"/>
            <a:chExt cx="6624736" cy="1068915"/>
          </a:xfrm>
        </p:grpSpPr>
        <p:sp>
          <p:nvSpPr>
            <p:cNvPr id="3" name="Abgerundetes Rechteck 2"/>
            <p:cNvSpPr/>
            <p:nvPr/>
          </p:nvSpPr>
          <p:spPr>
            <a:xfrm>
              <a:off x="336947" y="4867602"/>
              <a:ext cx="6624736" cy="743640"/>
            </a:xfrm>
            <a:prstGeom prst="roundRect">
              <a:avLst/>
            </a:prstGeom>
            <a:noFill/>
            <a:ln w="730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705099" y="5424811"/>
              <a:ext cx="3873978" cy="511706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1949330" y="5414021"/>
              <a:ext cx="339997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24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Content </a:t>
              </a:r>
              <a:r>
                <a:rPr lang="de-DE" sz="2400" b="1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of</a:t>
              </a:r>
              <a:r>
                <a:rPr lang="de-DE" sz="24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2400" b="1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this</a:t>
              </a:r>
              <a:r>
                <a:rPr lang="de-DE" sz="2400" b="1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de-DE" sz="2400" b="1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session</a:t>
              </a:r>
              <a:endParaRPr lang="de-DE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3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Testing: Write a unit test that checks for the bug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To automatically test for the bug after </a:t>
            </a:r>
            <a:r>
              <a:rPr lang="en-US" dirty="0"/>
              <a:t>we fixed it, we will write a unit </a:t>
            </a:r>
            <a:r>
              <a:rPr lang="en-US" dirty="0" smtClean="0"/>
              <a:t>test. Open </a:t>
            </a:r>
            <a:r>
              <a:rPr lang="en-US" dirty="0" err="1" smtClean="0"/>
              <a:t>QtCreator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Before we create a new .</a:t>
            </a:r>
            <a:r>
              <a:rPr lang="en-US" dirty="0" err="1" smtClean="0"/>
              <a:t>cpp</a:t>
            </a:r>
            <a:r>
              <a:rPr lang="en-US" dirty="0" smtClean="0"/>
              <a:t> file in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TIGL_HOME\tests</a:t>
            </a:r>
            <a:r>
              <a:rPr lang="en-US" dirty="0"/>
              <a:t>, let us first check if there are already unit tests for the function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tiglGetWingCount</a:t>
            </a:r>
            <a:r>
              <a:rPr lang="en-US" dirty="0"/>
              <a:t>. </a:t>
            </a:r>
            <a:r>
              <a:rPr lang="en-US" dirty="0" smtClean="0"/>
              <a:t>To do so, press </a:t>
            </a:r>
            <a:r>
              <a:rPr lang="en-US" b="1" dirty="0" err="1" smtClean="0"/>
              <a:t>Ctr+Shift+F</a:t>
            </a:r>
            <a:r>
              <a:rPr lang="en-US" dirty="0" smtClean="0"/>
              <a:t> in </a:t>
            </a:r>
            <a:r>
              <a:rPr lang="en-US" dirty="0" err="1" smtClean="0"/>
              <a:t>QtCreator</a:t>
            </a:r>
            <a:r>
              <a:rPr lang="en-US" dirty="0" smtClean="0"/>
              <a:t> to open the advanced search. Search for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tiglGetWingCount</a:t>
            </a:r>
            <a:r>
              <a:rPr lang="en-US" dirty="0" smtClean="0"/>
              <a:t> in the entire project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 should keep all unit tests for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tiglGetWingCount</a:t>
            </a:r>
            <a:r>
              <a:rPr lang="en-US" dirty="0" smtClean="0"/>
              <a:t> in the same place, so we will add a unit test to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TIGL_HOME\tests\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unittests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\tiglWingSegment.cpp</a:t>
            </a:r>
            <a:r>
              <a:rPr lang="en-US" dirty="0"/>
              <a:t> some where </a:t>
            </a:r>
            <a:r>
              <a:rPr lang="en-US" dirty="0" smtClean="0"/>
              <a:t>near </a:t>
            </a:r>
            <a:r>
              <a:rPr lang="en-US" dirty="0"/>
              <a:t>line </a:t>
            </a:r>
            <a:r>
              <a:rPr lang="en-US" dirty="0" smtClean="0"/>
              <a:t>173.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59" y="3069754"/>
            <a:ext cx="7008140" cy="69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59" y="3858118"/>
            <a:ext cx="73723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5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Testing: Write a unit test that checks for the bug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97546"/>
            <a:ext cx="11221200" cy="4338000"/>
          </a:xfrm>
        </p:spPr>
        <p:txBody>
          <a:bodyPr/>
          <a:lstStyle/>
          <a:p>
            <a:r>
              <a:rPr lang="de-DE" dirty="0" smtClean="0"/>
              <a:t>Look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tiglGetWingCount</a:t>
            </a:r>
            <a:r>
              <a:rPr lang="de-DE" dirty="0" smtClean="0"/>
              <a:t>.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all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WingSegment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WingSegment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file</a:t>
            </a:r>
            <a:r>
              <a:rPr lang="de-DE" dirty="0" smtClean="0"/>
              <a:t> (</a:t>
            </a:r>
            <a:r>
              <a:rPr lang="de-DE" b="1" dirty="0" err="1" smtClean="0"/>
              <a:t>Ctrl+Click</a:t>
            </a:r>
            <a:r>
              <a:rPr lang="de-DE" dirty="0" smtClean="0"/>
              <a:t>) </a:t>
            </a:r>
            <a:r>
              <a:rPr lang="de-DE" dirty="0" err="1" smtClean="0"/>
              <a:t>reveals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member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SetUpTestCase</a:t>
            </a:r>
            <a:r>
              <a:rPr lang="de-DE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()</a:t>
            </a:r>
            <a:r>
              <a:rPr lang="de-DE" dirty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"</a:t>
            </a:r>
            <a:r>
              <a:rPr lang="de-DE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TestData</a:t>
            </a:r>
            <a:r>
              <a:rPr lang="de-DE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/CPACS_30_D150.xml„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 smtClean="0"/>
              <a:t>opened</a:t>
            </a:r>
            <a:r>
              <a:rPr lang="de-DE" dirty="0" smtClean="0"/>
              <a:t>. This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airplane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u="sng" dirty="0" err="1" smtClean="0"/>
              <a:t>three</a:t>
            </a:r>
            <a:r>
              <a:rPr lang="de-DE" u="sng" dirty="0" smtClean="0"/>
              <a:t> </a:t>
            </a:r>
            <a:r>
              <a:rPr lang="de-DE" u="sng" dirty="0" err="1" smtClean="0"/>
              <a:t>wings</a:t>
            </a:r>
            <a:r>
              <a:rPr lang="de-DE" u="sng" dirty="0" smtClean="0"/>
              <a:t> </a:t>
            </a:r>
            <a:r>
              <a:rPr lang="de-DE" i="1" dirty="0" smtClean="0"/>
              <a:t>(</a:t>
            </a:r>
            <a:r>
              <a:rPr lang="de-DE" i="1" dirty="0" err="1" smtClean="0"/>
              <a:t>one</a:t>
            </a:r>
            <a:r>
              <a:rPr lang="de-DE" i="1" dirty="0" smtClean="0"/>
              <a:t> </a:t>
            </a:r>
            <a:r>
              <a:rPr lang="de-DE" i="1" dirty="0" err="1" smtClean="0"/>
              <a:t>wing</a:t>
            </a:r>
            <a:r>
              <a:rPr lang="de-DE" i="1" dirty="0"/>
              <a:t> </a:t>
            </a:r>
            <a:r>
              <a:rPr lang="de-DE" i="1" dirty="0" err="1" smtClean="0"/>
              <a:t>and</a:t>
            </a:r>
            <a:r>
              <a:rPr lang="de-DE" i="1" dirty="0" smtClean="0"/>
              <a:t> </a:t>
            </a:r>
            <a:r>
              <a:rPr lang="de-DE" i="1" dirty="0" err="1" smtClean="0"/>
              <a:t>two</a:t>
            </a:r>
            <a:r>
              <a:rPr lang="de-DE" i="1" dirty="0" smtClean="0"/>
              <a:t> </a:t>
            </a:r>
            <a:r>
              <a:rPr lang="de-DE" i="1" dirty="0" err="1" smtClean="0"/>
              <a:t>tailplanes</a:t>
            </a:r>
            <a:r>
              <a:rPr lang="de-DE" i="1" dirty="0" smtClean="0"/>
              <a:t>, </a:t>
            </a:r>
            <a:r>
              <a:rPr lang="de-DE" i="1" dirty="0" err="1" smtClean="0"/>
              <a:t>the</a:t>
            </a:r>
            <a:r>
              <a:rPr lang="de-DE" i="1" dirty="0" smtClean="0"/>
              <a:t> </a:t>
            </a:r>
            <a:r>
              <a:rPr lang="de-DE" i="1" dirty="0" err="1" smtClean="0"/>
              <a:t>mirrored</a:t>
            </a:r>
            <a:r>
              <a:rPr lang="de-DE" i="1" dirty="0" smtClean="0"/>
              <a:t> </a:t>
            </a:r>
            <a:r>
              <a:rPr lang="de-DE" i="1" dirty="0" err="1" smtClean="0"/>
              <a:t>wings</a:t>
            </a:r>
            <a:r>
              <a:rPr lang="de-DE" i="1" dirty="0" smtClean="0"/>
              <a:t> </a:t>
            </a:r>
            <a:r>
              <a:rPr lang="de-DE" i="1" dirty="0" err="1" smtClean="0"/>
              <a:t>are</a:t>
            </a:r>
            <a:r>
              <a:rPr lang="de-DE" i="1" dirty="0" smtClean="0"/>
              <a:t> not </a:t>
            </a:r>
            <a:r>
              <a:rPr lang="de-DE" i="1" dirty="0" err="1" smtClean="0"/>
              <a:t>counted</a:t>
            </a:r>
            <a:r>
              <a:rPr lang="de-DE" i="1" dirty="0" smtClean="0"/>
              <a:t>)</a:t>
            </a:r>
          </a:p>
          <a:p>
            <a:endParaRPr lang="de-DE" i="1" dirty="0"/>
          </a:p>
          <a:p>
            <a:r>
              <a:rPr lang="de-DE" dirty="0" smtClean="0"/>
              <a:t>Write a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checks</a:t>
            </a:r>
            <a:r>
              <a:rPr lang="de-DE" dirty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wings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counted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ASSERT_EQ</a:t>
            </a:r>
            <a:r>
              <a:rPr lang="de-DE" i="1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/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ASSERT_TRUE</a:t>
            </a:r>
            <a:r>
              <a:rPr lang="de-DE" dirty="0" smtClean="0"/>
              <a:t>. 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21</a:t>
            </a:fld>
            <a:endParaRPr lang="en-GB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1" y="1548656"/>
            <a:ext cx="83534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1" y="4687441"/>
            <a:ext cx="44672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Wolke 7"/>
          <p:cNvSpPr/>
          <p:nvPr/>
        </p:nvSpPr>
        <p:spPr>
          <a:xfrm>
            <a:off x="6457627" y="4581922"/>
            <a:ext cx="4536504" cy="1584176"/>
          </a:xfrm>
          <a:prstGeom prst="cloud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105699" y="4873436"/>
            <a:ext cx="3528392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i="1" dirty="0" err="1"/>
              <a:t>If</a:t>
            </a:r>
            <a:r>
              <a:rPr lang="de-DE" sz="1600" i="1" dirty="0"/>
              <a:t> </a:t>
            </a:r>
            <a:r>
              <a:rPr lang="de-DE" sz="1600" i="1" dirty="0" err="1"/>
              <a:t>you</a:t>
            </a:r>
            <a:r>
              <a:rPr lang="de-DE" sz="1600" i="1" dirty="0"/>
              <a:t> </a:t>
            </a:r>
            <a:r>
              <a:rPr lang="de-DE" sz="1600" i="1" dirty="0" err="1"/>
              <a:t>are</a:t>
            </a:r>
            <a:r>
              <a:rPr lang="de-DE" sz="1600" i="1" dirty="0"/>
              <a:t> </a:t>
            </a:r>
            <a:r>
              <a:rPr lang="de-DE" sz="1600" i="1" dirty="0" err="1"/>
              <a:t>unsure</a:t>
            </a:r>
            <a:r>
              <a:rPr lang="de-DE" sz="1600" i="1" dirty="0"/>
              <a:t> </a:t>
            </a:r>
            <a:r>
              <a:rPr lang="de-DE" sz="1600" i="1" dirty="0" err="1"/>
              <a:t>how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do </a:t>
            </a:r>
            <a:r>
              <a:rPr lang="de-DE" sz="1600" i="1" dirty="0" err="1"/>
              <a:t>this</a:t>
            </a:r>
            <a:r>
              <a:rPr lang="de-DE" sz="1600" i="1" dirty="0"/>
              <a:t>, </a:t>
            </a:r>
            <a:r>
              <a:rPr lang="de-DE" sz="1600" i="1" dirty="0" err="1"/>
              <a:t>take</a:t>
            </a:r>
            <a:r>
              <a:rPr lang="de-DE" sz="1600" i="1" dirty="0"/>
              <a:t> a </a:t>
            </a:r>
            <a:r>
              <a:rPr lang="de-DE" sz="1600" i="1" dirty="0" err="1"/>
              <a:t>look</a:t>
            </a:r>
            <a:r>
              <a:rPr lang="de-DE" sz="1600" i="1" dirty="0"/>
              <a:t> at a </a:t>
            </a:r>
            <a:r>
              <a:rPr lang="de-DE" sz="1600" i="1" dirty="0" err="1"/>
              <a:t>similar</a:t>
            </a:r>
            <a:r>
              <a:rPr lang="de-DE" sz="1600" i="1" dirty="0"/>
              <a:t> </a:t>
            </a:r>
            <a:r>
              <a:rPr lang="de-DE" sz="1600" i="1" dirty="0" err="1"/>
              <a:t>unit</a:t>
            </a:r>
            <a:r>
              <a:rPr lang="de-DE" sz="1600" i="1" dirty="0"/>
              <a:t> </a:t>
            </a:r>
            <a:r>
              <a:rPr lang="de-DE" sz="1600" i="1" dirty="0" err="1"/>
              <a:t>test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function</a:t>
            </a:r>
            <a:r>
              <a:rPr lang="de-DE" sz="1600" i="1" dirty="0"/>
              <a:t> </a:t>
            </a:r>
            <a:r>
              <a:rPr lang="de-DE" sz="1600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tiglWingGetSegmentCount</a:t>
            </a:r>
            <a:r>
              <a:rPr lang="de-DE" sz="1600" i="1" dirty="0"/>
              <a:t> in </a:t>
            </a:r>
            <a:r>
              <a:rPr lang="de-DE" sz="1600" i="1" dirty="0" err="1"/>
              <a:t>the</a:t>
            </a:r>
            <a:r>
              <a:rPr lang="de-DE" sz="1600" i="1" dirty="0"/>
              <a:t> same </a:t>
            </a:r>
            <a:r>
              <a:rPr lang="de-DE" sz="1600" i="1" dirty="0" err="1"/>
              <a:t>file</a:t>
            </a:r>
            <a:r>
              <a:rPr lang="de-DE" dirty="0"/>
              <a:t>.</a:t>
            </a:r>
          </a:p>
          <a:p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Testing: Write a unit test that checks for the bug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69554"/>
            <a:ext cx="11221200" cy="4338000"/>
          </a:xfrm>
        </p:spPr>
        <p:txBody>
          <a:bodyPr/>
          <a:lstStyle/>
          <a:p>
            <a:r>
              <a:rPr lang="de-DE" dirty="0" err="1" smtClean="0"/>
              <a:t>Let‘s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fails</a:t>
            </a:r>
            <a:r>
              <a:rPr lang="de-DE" dirty="0" smtClean="0"/>
              <a:t>. First, </a:t>
            </a:r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QtCreator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written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Press </a:t>
            </a:r>
            <a:r>
              <a:rPr lang="de-DE" b="1" dirty="0" err="1" smtClean="0"/>
              <a:t>Ctrl+R</a:t>
            </a:r>
            <a:r>
              <a:rPr lang="de-DE" b="1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, </a:t>
            </a:r>
            <a:r>
              <a:rPr lang="de-DE" dirty="0" err="1" smtClean="0"/>
              <a:t>install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.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expect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fail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bug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not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r>
              <a:rPr lang="de-DE" dirty="0" smtClean="0"/>
              <a:t>: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22</a:t>
            </a:fld>
            <a:endParaRPr lang="en-GB" noProof="0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48915" y="1629594"/>
            <a:ext cx="11876386" cy="2019300"/>
            <a:chOff x="48915" y="1847850"/>
            <a:chExt cx="11876386" cy="2019300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8915" y="1847850"/>
              <a:ext cx="11876386" cy="2019300"/>
              <a:chOff x="48915" y="2423914"/>
              <a:chExt cx="11876386" cy="2019300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13" r="2250" b="9649"/>
              <a:stretch/>
            </p:blipFill>
            <p:spPr bwMode="auto">
              <a:xfrm>
                <a:off x="203201" y="2423914"/>
                <a:ext cx="11722100" cy="2019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Ellipse 5"/>
              <p:cNvSpPr/>
              <p:nvPr/>
            </p:nvSpPr>
            <p:spPr>
              <a:xfrm>
                <a:off x="48915" y="2637706"/>
                <a:ext cx="913011" cy="648072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5343227" y="3573810"/>
                <a:ext cx="3490664" cy="36004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de-DE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0" name="Ellipse 9"/>
            <p:cNvSpPr/>
            <p:nvPr/>
          </p:nvSpPr>
          <p:spPr>
            <a:xfrm>
              <a:off x="1171377" y="3501802"/>
              <a:ext cx="1325810" cy="25202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3" b="33743"/>
          <a:stretch/>
        </p:blipFill>
        <p:spPr bwMode="auto">
          <a:xfrm>
            <a:off x="811386" y="4149874"/>
            <a:ext cx="65627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9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Hands-On</a:t>
            </a:r>
            <a:br>
              <a:rPr lang="de-DE" sz="4000" dirty="0" smtClean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 err="1" smtClean="0"/>
              <a:t>Step</a:t>
            </a:r>
            <a:r>
              <a:rPr lang="de-DE" sz="4000" dirty="0" smtClean="0"/>
              <a:t> 3: Fix </a:t>
            </a:r>
            <a:r>
              <a:rPr lang="de-DE" sz="4000" dirty="0" err="1" smtClean="0"/>
              <a:t>the</a:t>
            </a:r>
            <a:r>
              <a:rPr lang="de-DE" sz="4000" dirty="0" smtClean="0"/>
              <a:t> </a:t>
            </a:r>
            <a:r>
              <a:rPr lang="de-DE" sz="4000" dirty="0" err="1" smtClean="0"/>
              <a:t>bug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537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Fix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25538"/>
            <a:ext cx="11221200" cy="4338000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fairly</a:t>
            </a:r>
            <a:r>
              <a:rPr lang="de-DE" dirty="0" smtClean="0"/>
              <a:t> easy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spot</a:t>
            </a:r>
            <a:r>
              <a:rPr lang="de-DE" dirty="0" smtClean="0"/>
              <a:t> </a:t>
            </a:r>
            <a:r>
              <a:rPr lang="de-DE" dirty="0" err="1" smtClean="0"/>
              <a:t>bug</a:t>
            </a:r>
            <a:r>
              <a:rPr lang="de-DE" dirty="0" smtClean="0"/>
              <a:t> in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tiglGetWingCount</a:t>
            </a:r>
            <a:r>
              <a:rPr lang="de-DE" dirty="0" smtClean="0"/>
              <a:t>. (</a:t>
            </a:r>
            <a:r>
              <a:rPr lang="de-DE" i="1" dirty="0" err="1" smtClean="0"/>
              <a:t>For</a:t>
            </a:r>
            <a:r>
              <a:rPr lang="de-DE" i="1" dirty="0" smtClean="0"/>
              <a:t> </a:t>
            </a:r>
            <a:r>
              <a:rPr lang="de-DE" i="1" dirty="0" err="1" smtClean="0"/>
              <a:t>the</a:t>
            </a:r>
            <a:r>
              <a:rPr lang="de-DE" i="1" dirty="0" smtClean="0"/>
              <a:t> </a:t>
            </a:r>
            <a:r>
              <a:rPr lang="de-DE" i="1" dirty="0" err="1" smtClean="0"/>
              <a:t>cheaters</a:t>
            </a:r>
            <a:r>
              <a:rPr lang="de-DE" i="1" dirty="0"/>
              <a:t>: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goo.gl/tun2pW</a:t>
            </a:r>
            <a:r>
              <a:rPr lang="de-DE" dirty="0" smtClean="0"/>
              <a:t>)</a:t>
            </a:r>
          </a:p>
          <a:p>
            <a:pPr marL="342900" indent="-342900">
              <a:buFont typeface="+mj-lt"/>
              <a:buAutoNum type="arabicPeriod" startAt="3"/>
            </a:pPr>
            <a:endParaRPr lang="de-DE" dirty="0" smtClean="0"/>
          </a:p>
          <a:p>
            <a:pPr lvl="1"/>
            <a:r>
              <a:rPr lang="de-DE" dirty="0" smtClean="0"/>
              <a:t>Fix </a:t>
            </a:r>
            <a:r>
              <a:rPr lang="de-DE" dirty="0" err="1" smtClean="0"/>
              <a:t>it!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Rerun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(</a:t>
            </a:r>
            <a:r>
              <a:rPr lang="de-DE" b="1" dirty="0" err="1" smtClean="0"/>
              <a:t>Ctrl+R</a:t>
            </a:r>
            <a:r>
              <a:rPr lang="de-DE" dirty="0" smtClean="0"/>
              <a:t>). This time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expect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succeed</a:t>
            </a:r>
            <a:r>
              <a:rPr lang="de-DE" dirty="0" smtClean="0"/>
              <a:t>: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absolutely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,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ahead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file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TIGL_INSTALL_DIRECTORY/bin/libtigl3.dll</a:t>
            </a:r>
            <a:r>
              <a:rPr lang="en-US" dirty="0"/>
              <a:t> to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TIGL_SDK_DIRECTORY\tools\python3.6\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envs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tigl_ws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\Library\bin\tigl.dll</a:t>
            </a:r>
            <a:r>
              <a:rPr lang="en-US" dirty="0" smtClean="0"/>
              <a:t> </a:t>
            </a:r>
            <a:r>
              <a:rPr lang="en-US" dirty="0"/>
              <a:t>and rerun your python </a:t>
            </a:r>
            <a:r>
              <a:rPr lang="en-US" dirty="0" smtClean="0"/>
              <a:t>script: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24</a:t>
            </a:fld>
            <a:endParaRPr lang="en-GB" noProof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57" y="2650133"/>
            <a:ext cx="49053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3299838" y="5590034"/>
            <a:ext cx="3085781" cy="73866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python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tigl_bug.py</a:t>
            </a:r>
          </a:p>
          <a:p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The airplane has 1 wings.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77440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Commit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locally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52034"/>
            <a:ext cx="11221200" cy="4338000"/>
          </a:xfrm>
        </p:spPr>
        <p:txBody>
          <a:bodyPr/>
          <a:lstStyle/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commit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newly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. </a:t>
            </a:r>
            <a:r>
              <a:rPr lang="de-DE" dirty="0" err="1" smtClean="0"/>
              <a:t>Navigate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tigl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git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Lucida Console"/>
              </a:rPr>
              <a:t>status</a:t>
            </a:r>
            <a:r>
              <a:rPr lang="de-DE" dirty="0" smtClean="0"/>
              <a:t>: </a:t>
            </a:r>
          </a:p>
          <a:p>
            <a:endParaRPr lang="de-D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Add the files you would like to commit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Commit the changes using a speaking commit message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i="1" dirty="0" smtClean="0"/>
              <a:t>				The hashtag in front of the issue number is interpreted as a reference on </a:t>
            </a:r>
            <a:r>
              <a:rPr lang="en-US" sz="1600" i="1" dirty="0" err="1" smtClean="0"/>
              <a:t>Github</a:t>
            </a:r>
            <a:r>
              <a:rPr lang="en-US" sz="1600" i="1" dirty="0" smtClean="0"/>
              <a:t>.</a:t>
            </a:r>
            <a:endParaRPr lang="de-DE" sz="16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&gt; 1. </a:t>
            </a:r>
            <a:r>
              <a:rPr lang="en-US" noProof="0" dirty="0" err="1" smtClean="0"/>
              <a:t>TiGL</a:t>
            </a:r>
            <a:r>
              <a:rPr lang="en-US" noProof="0" dirty="0" smtClean="0"/>
              <a:t>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25</a:t>
            </a:fld>
            <a:endParaRPr lang="en-GB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841003" y="1871135"/>
            <a:ext cx="9257342" cy="196977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status</a:t>
            </a:r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On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branch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jk_1_wingCountBug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Changes not staged for commit:</a:t>
            </a:r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(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use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“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add &lt;file&gt;...” to update what will be committed)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(use “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checkout -- &lt;file&gt;...” to discard changes in working directory)</a:t>
            </a:r>
          </a:p>
          <a:p>
            <a:endParaRPr lang="en-US" sz="1600" dirty="0">
              <a:solidFill>
                <a:schemeClr val="bg1"/>
              </a:solidFill>
              <a:latin typeface="Lucida Console"/>
            </a:endParaRPr>
          </a:p>
          <a:p>
            <a:r>
              <a:rPr lang="en-US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      modified</a:t>
            </a:r>
            <a:r>
              <a:rPr lang="en-US" sz="1600" dirty="0">
                <a:solidFill>
                  <a:schemeClr val="bg1"/>
                </a:solidFill>
                <a:latin typeface="Lucida Console"/>
              </a:rPr>
              <a:t>:  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src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/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api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/tigl.cpp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       </a:t>
            </a:r>
            <a:r>
              <a:rPr lang="en-US" sz="1600" dirty="0">
                <a:solidFill>
                  <a:schemeClr val="bg1"/>
                </a:solidFill>
                <a:latin typeface="Lucida Console"/>
              </a:rPr>
              <a:t>modified:  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tests/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unittests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/tiglWingSegment.cpp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41003" y="4398385"/>
            <a:ext cx="5677836" cy="492443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add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src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\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api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\tigl.cpp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add tests\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unittests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\tiglWingSegment.cpp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41003" y="5320804"/>
            <a:ext cx="7776168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commit –m “</a:t>
            </a:r>
            <a:r>
              <a:rPr lang="en-US" sz="1600" dirty="0" smtClean="0">
                <a:solidFill>
                  <a:srgbClr val="FFC000"/>
                </a:solidFill>
                <a:latin typeface="Lucida Console"/>
              </a:rPr>
              <a:t>fix a bug in </a:t>
            </a:r>
            <a:r>
              <a:rPr lang="en-US" sz="1600" dirty="0" err="1" smtClean="0">
                <a:solidFill>
                  <a:srgbClr val="FFC000"/>
                </a:solidFill>
                <a:latin typeface="Lucida Console"/>
              </a:rPr>
              <a:t>tiglGetWingCount</a:t>
            </a:r>
            <a:r>
              <a:rPr lang="en-US" sz="1600" dirty="0" smtClean="0">
                <a:solidFill>
                  <a:srgbClr val="FFC000"/>
                </a:solidFill>
                <a:latin typeface="Lucida Console"/>
              </a:rPr>
              <a:t>, fixes issue #1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”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6604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job!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We are well on our way! </a:t>
            </a:r>
            <a:r>
              <a:rPr lang="en-US" dirty="0" smtClean="0"/>
              <a:t>So far you have:</a:t>
            </a:r>
          </a:p>
          <a:p>
            <a:pPr marL="0" indent="0">
              <a:buNone/>
            </a:pPr>
            <a:endParaRPr lang="en-US" dirty="0" smtClean="0"/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Verified the bug in Python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Created a unit test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Fixed the bug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Verified that the bug is fixed using the unit test and your Python script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Committed the </a:t>
            </a:r>
            <a:r>
              <a:rPr lang="en-US" dirty="0" err="1" smtClean="0"/>
              <a:t>bugfix</a:t>
            </a:r>
            <a:r>
              <a:rPr lang="en-US" dirty="0" smtClean="0"/>
              <a:t> locally to your version control system (i.e. </a:t>
            </a:r>
            <a:r>
              <a:rPr lang="en-US" dirty="0" err="1" smtClean="0"/>
              <a:t>git</a:t>
            </a:r>
            <a:r>
              <a:rPr lang="en-US" dirty="0" smtClean="0"/>
              <a:t>).</a:t>
            </a:r>
          </a:p>
          <a:p>
            <a:pPr marL="789300" lvl="1" indent="-342900">
              <a:buFont typeface="+mj-lt"/>
              <a:buAutoNum type="arabicPeriod"/>
            </a:pPr>
            <a:endParaRPr lang="en-US" dirty="0" smtClean="0"/>
          </a:p>
          <a:p>
            <a:pPr marL="789300" lvl="1" indent="-342900">
              <a:buFont typeface="+mj-lt"/>
              <a:buAutoNum type="arabicPeriod"/>
            </a:pPr>
            <a:endParaRPr lang="en-US" dirty="0" smtClean="0"/>
          </a:p>
          <a:p>
            <a:pPr marL="789300" lvl="1" indent="-342900">
              <a:buFont typeface="+mj-lt"/>
              <a:buAutoNum type="arabicPeriod"/>
            </a:pPr>
            <a:endParaRPr lang="en-US" dirty="0"/>
          </a:p>
          <a:p>
            <a:pPr marL="789300" lvl="1" indent="-34290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But so far you are the only one profiting from your bug fix. </a:t>
            </a:r>
            <a:r>
              <a:rPr lang="en-US" b="1" dirty="0" smtClean="0"/>
              <a:t>It’s time to share it with the community.</a:t>
            </a:r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73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Hands-On</a:t>
            </a:r>
            <a:br>
              <a:rPr lang="de-DE" sz="4000" dirty="0" smtClean="0"/>
            </a:br>
            <a:r>
              <a:rPr lang="de-DE" sz="4000" dirty="0"/>
              <a:t/>
            </a:r>
            <a:br>
              <a:rPr lang="de-DE" sz="4000" dirty="0"/>
            </a:br>
            <a:r>
              <a:rPr lang="de-DE" sz="4000" dirty="0" err="1" smtClean="0"/>
              <a:t>Step</a:t>
            </a:r>
            <a:r>
              <a:rPr lang="de-DE" sz="4000" dirty="0" smtClean="0"/>
              <a:t> 4: Share </a:t>
            </a:r>
            <a:r>
              <a:rPr lang="de-DE" sz="4000" dirty="0" err="1" smtClean="0"/>
              <a:t>your</a:t>
            </a:r>
            <a:r>
              <a:rPr lang="de-DE" sz="4000" dirty="0" smtClean="0"/>
              <a:t> </a:t>
            </a:r>
            <a:r>
              <a:rPr lang="de-DE" sz="4000" dirty="0" err="1" smtClean="0"/>
              <a:t>changes</a:t>
            </a:r>
            <a:r>
              <a:rPr lang="de-DE" sz="4000" dirty="0" smtClean="0"/>
              <a:t> on </a:t>
            </a:r>
            <a:r>
              <a:rPr lang="de-DE" sz="4000" dirty="0" err="1" smtClean="0"/>
              <a:t>Github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74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Create a </a:t>
            </a:r>
            <a:r>
              <a:rPr lang="de-DE" dirty="0" err="1" smtClean="0"/>
              <a:t>fork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contribute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push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commit</a:t>
            </a:r>
            <a:r>
              <a:rPr lang="de-DE" dirty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 smtClean="0"/>
              <a:t>. </a:t>
            </a:r>
            <a:r>
              <a:rPr lang="de-DE" dirty="0" err="1" smtClean="0"/>
              <a:t>You</a:t>
            </a:r>
            <a:r>
              <a:rPr lang="de-DE" dirty="0" smtClean="0"/>
              <a:t> do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rights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push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original </a:t>
            </a:r>
            <a:r>
              <a:rPr lang="de-DE" dirty="0" err="1" smtClean="0"/>
              <a:t>repository</a:t>
            </a:r>
            <a:r>
              <a:rPr lang="de-DE" dirty="0" smtClean="0"/>
              <a:t>, so </a:t>
            </a:r>
            <a:r>
              <a:rPr lang="de-DE" dirty="0" err="1" smtClean="0"/>
              <a:t>you</a:t>
            </a:r>
            <a:r>
              <a:rPr lang="de-DE" dirty="0" smtClean="0"/>
              <a:t> must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personal </a:t>
            </a:r>
            <a:r>
              <a:rPr lang="de-DE" dirty="0" err="1" smtClean="0"/>
              <a:t>fork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push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.</a:t>
            </a:r>
          </a:p>
          <a:p>
            <a:pPr marL="342900" indent="-342900">
              <a:buFont typeface="+mj-lt"/>
              <a:buAutoNum type="arabicPeriod" startAt="4"/>
            </a:pPr>
            <a:endParaRPr lang="de-DE" dirty="0" smtClean="0"/>
          </a:p>
          <a:p>
            <a:pPr lvl="1"/>
            <a:r>
              <a:rPr lang="de-DE" dirty="0" smtClean="0"/>
              <a:t>Log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Github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Navigate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github.com/joergbrech/tigl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press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err="1" smtClean="0"/>
              <a:t>Fork</a:t>
            </a:r>
            <a:r>
              <a:rPr lang="de-DE" dirty="0" smtClean="0"/>
              <a:t>“ </a:t>
            </a:r>
            <a:r>
              <a:rPr lang="de-DE" dirty="0" err="1" smtClean="0"/>
              <a:t>button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top </a:t>
            </a:r>
            <a:r>
              <a:rPr lang="de-DE" dirty="0" err="1" smtClean="0"/>
              <a:t>right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28</a:t>
            </a:fld>
            <a:endParaRPr lang="en-GB" noProof="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907884" y="3573810"/>
            <a:ext cx="10734319" cy="2232248"/>
            <a:chOff x="768995" y="3069754"/>
            <a:chExt cx="10734319" cy="2232248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32" t="13054" r="35382" b="65614"/>
            <a:stretch/>
          </p:blipFill>
          <p:spPr bwMode="auto">
            <a:xfrm>
              <a:off x="768995" y="3160440"/>
              <a:ext cx="10734319" cy="214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Ellipse 6"/>
            <p:cNvSpPr/>
            <p:nvPr/>
          </p:nvSpPr>
          <p:spPr>
            <a:xfrm>
              <a:off x="8617867" y="3069754"/>
              <a:ext cx="913011" cy="64807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25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remote of your local repository (again) and push your commit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You want to make sure that you push your local changes to your personal </a:t>
            </a:r>
            <a:r>
              <a:rPr lang="en-US" dirty="0" err="1" smtClean="0"/>
              <a:t>tigl</a:t>
            </a:r>
            <a:r>
              <a:rPr lang="en-US" dirty="0" smtClean="0"/>
              <a:t> fork. So navigate to your </a:t>
            </a:r>
            <a:r>
              <a:rPr lang="en-US" dirty="0" err="1" smtClean="0"/>
              <a:t>tigl</a:t>
            </a:r>
            <a:r>
              <a:rPr lang="en-US" dirty="0" smtClean="0"/>
              <a:t> directory and enter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Verify that everything worked: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Your local branch does not exist in your </a:t>
            </a:r>
            <a:r>
              <a:rPr lang="en-US" dirty="0" err="1" smtClean="0"/>
              <a:t>github</a:t>
            </a:r>
            <a:r>
              <a:rPr lang="en-US" dirty="0" smtClean="0"/>
              <a:t> fork. You can create the remote branch and push your changes to it by entering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Enter your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smtClean="0"/>
              <a:t>credentials.</a:t>
            </a:r>
            <a:endParaRPr lang="en-US" sz="1400" i="1" dirty="0"/>
          </a:p>
          <a:p>
            <a:pPr marL="0" indent="0">
              <a:buNone/>
            </a:pPr>
            <a:endParaRPr lang="en-US" sz="1400" i="1" dirty="0" smtClean="0"/>
          </a:p>
          <a:p>
            <a:endParaRPr lang="en-US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29</a:t>
            </a:fld>
            <a:endParaRPr lang="en-GB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001907" y="3141762"/>
            <a:ext cx="6912149" cy="73866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-v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://github.com/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YOURUSERNAME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/tigl.git (fetch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)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://github.com/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YOURUSERNAME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/tigl.git (push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001907" y="2277666"/>
            <a:ext cx="8393323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set-url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https://github.com/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YOURUSERNAME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/tigl.git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81666" y="4983773"/>
            <a:ext cx="6171561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push --set-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rgbClr val="FFC000"/>
                </a:solidFill>
                <a:latin typeface="Lucida Console"/>
              </a:rPr>
              <a:t>jk_1_wingCountBug</a:t>
            </a:r>
            <a:endParaRPr lang="de-DE" sz="1600" dirty="0">
              <a:solidFill>
                <a:srgbClr val="FFC000"/>
              </a:solidFill>
              <a:latin typeface="Lucida Console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153227" y="5528230"/>
            <a:ext cx="460851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i="1" dirty="0" smtClean="0"/>
              <a:t>Replace </a:t>
            </a:r>
            <a:r>
              <a:rPr lang="de-DE" sz="1400" i="1" dirty="0" smtClean="0">
                <a:solidFill>
                  <a:srgbClr val="FFC000"/>
                </a:solidFill>
                <a:latin typeface="Lucida Console"/>
              </a:rPr>
              <a:t>YOURUSERNAME </a:t>
            </a:r>
            <a:r>
              <a:rPr lang="en-US" sz="1400" i="1" dirty="0" smtClean="0"/>
              <a:t>with </a:t>
            </a:r>
            <a:r>
              <a:rPr lang="en-US" sz="1400" i="1" dirty="0"/>
              <a:t>your </a:t>
            </a:r>
            <a:r>
              <a:rPr lang="en-US" sz="1400" i="1" dirty="0" err="1"/>
              <a:t>Github</a:t>
            </a:r>
            <a:r>
              <a:rPr lang="en-US" sz="1400" i="1" dirty="0"/>
              <a:t> user name and </a:t>
            </a:r>
            <a:r>
              <a:rPr lang="de-DE" sz="1400" i="1" dirty="0">
                <a:solidFill>
                  <a:srgbClr val="FFC000"/>
                </a:solidFill>
                <a:latin typeface="Lucida Console"/>
              </a:rPr>
              <a:t>jk_1_wingCountBug</a:t>
            </a:r>
            <a:r>
              <a:rPr lang="de-DE" sz="1400" i="1" dirty="0"/>
              <a:t> </a:t>
            </a:r>
            <a:r>
              <a:rPr lang="de-DE" sz="1400" i="1" dirty="0" err="1"/>
              <a:t>with</a:t>
            </a:r>
            <a:r>
              <a:rPr lang="de-DE" sz="1400" i="1" dirty="0"/>
              <a:t> </a:t>
            </a:r>
            <a:r>
              <a:rPr lang="de-DE" sz="1400" i="1" dirty="0" err="1"/>
              <a:t>the</a:t>
            </a:r>
            <a:r>
              <a:rPr lang="de-DE" sz="1400" i="1" dirty="0"/>
              <a:t> </a:t>
            </a:r>
            <a:r>
              <a:rPr lang="de-DE" sz="1400" i="1" dirty="0" err="1"/>
              <a:t>name</a:t>
            </a:r>
            <a:r>
              <a:rPr lang="de-DE" sz="1400" i="1" dirty="0"/>
              <a:t> </a:t>
            </a:r>
            <a:r>
              <a:rPr lang="de-DE" sz="1400" i="1" dirty="0" err="1"/>
              <a:t>of</a:t>
            </a:r>
            <a:r>
              <a:rPr lang="de-DE" sz="1400" i="1" dirty="0"/>
              <a:t> </a:t>
            </a:r>
            <a:r>
              <a:rPr lang="de-DE" sz="1400" i="1" dirty="0" err="1"/>
              <a:t>your</a:t>
            </a:r>
            <a:r>
              <a:rPr lang="de-DE" sz="1400" i="1" dirty="0"/>
              <a:t> </a:t>
            </a:r>
            <a:r>
              <a:rPr lang="de-DE" sz="1400" i="1" dirty="0" err="1"/>
              <a:t>local</a:t>
            </a:r>
            <a:r>
              <a:rPr lang="de-DE" sz="1400" i="1" dirty="0"/>
              <a:t> </a:t>
            </a:r>
            <a:r>
              <a:rPr lang="de-DE" sz="1400" i="1" dirty="0" err="1"/>
              <a:t>branch</a:t>
            </a:r>
            <a:r>
              <a:rPr lang="de-DE" sz="1400" i="1" dirty="0"/>
              <a:t>.</a:t>
            </a:r>
            <a:endParaRPr lang="en-US" sz="1400" i="1" dirty="0"/>
          </a:p>
          <a:p>
            <a:pPr algn="ctr"/>
            <a:endParaRPr lang="de-DE" sz="1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</a:t>
            </a:r>
            <a:r>
              <a:rPr lang="en-US" dirty="0" err="1" smtClean="0"/>
              <a:t>TiGL’s</a:t>
            </a:r>
            <a:r>
              <a:rPr lang="en-US" dirty="0" smtClean="0"/>
              <a:t> “Hello World Script”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  <p:pic>
        <p:nvPicPr>
          <p:cNvPr id="1029" name="Picture 5" descr="D:\TiGL_Workshop\TiGL-SDK-win32\hands_on_bugfix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87" y="4293890"/>
            <a:ext cx="25527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" t="7050" r="1873" b="8236"/>
          <a:stretch/>
        </p:blipFill>
        <p:spPr bwMode="auto">
          <a:xfrm>
            <a:off x="-259691" y="1125538"/>
            <a:ext cx="7018755" cy="305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D:\TiGL_Workshop\TiGL-SDK-win32\hands_on_bugfix\simplet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064" y="333450"/>
            <a:ext cx="5288937" cy="411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4834691" y="4835683"/>
            <a:ext cx="38487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 have found a bug!!</a:t>
            </a:r>
            <a:endParaRPr lang="de-DE" sz="2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41003" y="3789834"/>
            <a:ext cx="3024336" cy="28803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Post a Pull-Request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Take a look at the </a:t>
            </a:r>
            <a:r>
              <a:rPr lang="en-US" dirty="0" err="1" smtClean="0"/>
              <a:t>TiGL</a:t>
            </a:r>
            <a:r>
              <a:rPr lang="en-US" dirty="0" smtClean="0"/>
              <a:t> fork in your </a:t>
            </a:r>
            <a:r>
              <a:rPr lang="en-US" dirty="0" err="1" smtClean="0"/>
              <a:t>Github</a:t>
            </a:r>
            <a:r>
              <a:rPr lang="en-US" dirty="0" smtClean="0"/>
              <a:t> account. You will see that you committed a new branch and can now post a pull-request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Press the button “</a:t>
            </a:r>
            <a:r>
              <a:rPr lang="en-US" b="1" dirty="0" smtClean="0"/>
              <a:t>Compare &amp; pull request</a:t>
            </a:r>
            <a:r>
              <a:rPr lang="en-US" dirty="0" smtClean="0"/>
              <a:t>” to ask the maintainers (in this case </a:t>
            </a:r>
            <a:r>
              <a:rPr lang="en-US" dirty="0" err="1" smtClean="0"/>
              <a:t>joergbrech</a:t>
            </a:r>
            <a:r>
              <a:rPr lang="en-US" dirty="0" smtClean="0"/>
              <a:t>) to merge your changes into the main development branch. You can comment on your changes and press the button “</a:t>
            </a:r>
            <a:r>
              <a:rPr lang="en-US" b="1" dirty="0" smtClean="0"/>
              <a:t>Create Pull Request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30</a:t>
            </a:fld>
            <a:endParaRPr lang="en-GB" noProof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34" y="2277666"/>
            <a:ext cx="113252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9628592" y="3249774"/>
            <a:ext cx="2165367" cy="64807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36947" y="5024140"/>
            <a:ext cx="76586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CONGRATULATIONS! YOU ARE DONE! IT IS UP TO THE CODE MAINTAINERS TO REVIEW YOUR CHANGES AND MERGE THEM TO THE MAIN DEVELOPMENT BRANCH.</a:t>
            </a:r>
          </a:p>
          <a:p>
            <a:pPr algn="ctr"/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19" y="4725938"/>
            <a:ext cx="3384376" cy="152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1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Final </a:t>
            </a:r>
            <a:r>
              <a:rPr lang="de-DE" sz="4000" dirty="0" err="1" smtClean="0"/>
              <a:t>Remarks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81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Wolke 25"/>
          <p:cNvSpPr/>
          <p:nvPr/>
        </p:nvSpPr>
        <p:spPr>
          <a:xfrm>
            <a:off x="92827" y="1701602"/>
            <a:ext cx="9029096" cy="3312368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Abgerundetes Rechteck 57"/>
          <p:cNvSpPr/>
          <p:nvPr/>
        </p:nvSpPr>
        <p:spPr>
          <a:xfrm>
            <a:off x="9193931" y="2393481"/>
            <a:ext cx="2465649" cy="230425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52034"/>
            <a:ext cx="11221200" cy="4338000"/>
          </a:xfrm>
        </p:spPr>
        <p:txBody>
          <a:bodyPr/>
          <a:lstStyle/>
          <a:p>
            <a:r>
              <a:rPr lang="en-US" dirty="0" smtClean="0"/>
              <a:t>In this hands-on we used an intermediate </a:t>
            </a:r>
            <a:r>
              <a:rPr lang="en-US" dirty="0" err="1" smtClean="0"/>
              <a:t>TiGL</a:t>
            </a:r>
            <a:r>
              <a:rPr lang="en-US" dirty="0" smtClean="0"/>
              <a:t> fork </a:t>
            </a:r>
            <a:r>
              <a:rPr lang="en-US" dirty="0" err="1" smtClean="0"/>
              <a:t>joergbrech</a:t>
            </a:r>
            <a:r>
              <a:rPr lang="en-US" dirty="0" smtClean="0"/>
              <a:t>/</a:t>
            </a:r>
            <a:r>
              <a:rPr lang="en-US" dirty="0" err="1" smtClean="0"/>
              <a:t>tigl</a:t>
            </a:r>
            <a:r>
              <a:rPr lang="en-US" dirty="0" smtClean="0"/>
              <a:t> as an example.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 us keep our repository synchronized with the </a:t>
            </a:r>
            <a:r>
              <a:rPr lang="en-US" b="1" dirty="0" smtClean="0"/>
              <a:t>official </a:t>
            </a:r>
            <a:r>
              <a:rPr lang="en-US" b="1" dirty="0" err="1" smtClean="0"/>
              <a:t>TiGL</a:t>
            </a:r>
            <a:r>
              <a:rPr lang="en-US" b="1" dirty="0" smtClean="0"/>
              <a:t> </a:t>
            </a:r>
            <a:r>
              <a:rPr lang="en-US" b="1" dirty="0" err="1" smtClean="0"/>
              <a:t>Github</a:t>
            </a:r>
            <a:r>
              <a:rPr lang="en-US" b="1" dirty="0" smtClean="0"/>
              <a:t> </a:t>
            </a:r>
            <a:r>
              <a:rPr lang="en-US" b="1" dirty="0" smtClean="0"/>
              <a:t>repository</a:t>
            </a:r>
            <a:endParaRPr lang="de-DE" b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32</a:t>
            </a:fld>
            <a:endParaRPr lang="en-GB" noProof="0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21" y="4092734"/>
            <a:ext cx="1368771" cy="561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uppieren 17"/>
          <p:cNvGrpSpPr/>
          <p:nvPr/>
        </p:nvGrpSpPr>
        <p:grpSpPr>
          <a:xfrm>
            <a:off x="2786710" y="3058022"/>
            <a:ext cx="862605" cy="299764"/>
            <a:chOff x="1926917" y="2373659"/>
            <a:chExt cx="862605" cy="29976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Eingekerbter Richtungspfeil 15"/>
            <p:cNvSpPr/>
            <p:nvPr/>
          </p:nvSpPr>
          <p:spPr>
            <a:xfrm>
              <a:off x="1926917" y="2373659"/>
              <a:ext cx="862605" cy="299764"/>
            </a:xfrm>
            <a:prstGeom prst="chevron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165858" y="2385041"/>
              <a:ext cx="384721" cy="276999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fork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5451006" y="2781722"/>
            <a:ext cx="862605" cy="299764"/>
            <a:chOff x="1926917" y="2373659"/>
            <a:chExt cx="862605" cy="29976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Eingekerbter Richtungspfeil 23"/>
            <p:cNvSpPr/>
            <p:nvPr/>
          </p:nvSpPr>
          <p:spPr>
            <a:xfrm>
              <a:off x="1926917" y="2373659"/>
              <a:ext cx="862605" cy="299764"/>
            </a:xfrm>
            <a:prstGeom prst="chevron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2165858" y="2385041"/>
              <a:ext cx="384721" cy="276999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fork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3768919" y="2504683"/>
            <a:ext cx="1559052" cy="1368153"/>
            <a:chOff x="3433291" y="2133649"/>
            <a:chExt cx="1559052" cy="1368153"/>
          </a:xfrm>
        </p:grpSpPr>
        <p:sp>
          <p:nvSpPr>
            <p:cNvPr id="19" name="Abgerundetes Rechteck 18"/>
            <p:cNvSpPr/>
            <p:nvPr/>
          </p:nvSpPr>
          <p:spPr>
            <a:xfrm>
              <a:off x="3433291" y="2133649"/>
              <a:ext cx="1559052" cy="136815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3581773" y="2157293"/>
              <a:ext cx="1287212" cy="1200318"/>
              <a:chOff x="2760451" y="2133649"/>
              <a:chExt cx="1287212" cy="1200318"/>
            </a:xfrm>
          </p:grpSpPr>
          <p:pic>
            <p:nvPicPr>
              <p:cNvPr id="7172" name="Picture 4" descr="https://avatars0.githubusercontent.com/u/25240961?s=460&amp;v=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4165" y="2133649"/>
                <a:ext cx="779785" cy="779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/>
            </p:spPr>
          </p:pic>
          <p:pic>
            <p:nvPicPr>
              <p:cNvPr id="9" name="Picture 6" descr="Bildergebnis für git repository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7968" y="2757452"/>
                <a:ext cx="311963" cy="311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feld 12"/>
              <p:cNvSpPr txBox="1"/>
              <p:nvPr/>
            </p:nvSpPr>
            <p:spPr>
              <a:xfrm>
                <a:off x="2760451" y="3087746"/>
                <a:ext cx="12872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 err="1" smtClean="0">
                    <a:latin typeface="Arial" pitchFamily="34" charset="0"/>
                    <a:cs typeface="Arial" pitchFamily="34" charset="0"/>
                  </a:rPr>
                  <a:t>joergbrech</a:t>
                </a:r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/</a:t>
                </a:r>
                <a:r>
                  <a:rPr lang="en-US" sz="1600" dirty="0" err="1" smtClean="0">
                    <a:latin typeface="Arial" pitchFamily="34" charset="0"/>
                    <a:cs typeface="Arial" pitchFamily="34" charset="0"/>
                  </a:rPr>
                  <a:t>tigl</a:t>
                </a:r>
                <a:endParaRPr lang="de-DE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1" name="Gruppieren 20"/>
          <p:cNvGrpSpPr/>
          <p:nvPr/>
        </p:nvGrpSpPr>
        <p:grpSpPr>
          <a:xfrm>
            <a:off x="1082151" y="2493689"/>
            <a:ext cx="1559052" cy="1368153"/>
            <a:chOff x="855858" y="2133649"/>
            <a:chExt cx="1559052" cy="1368153"/>
          </a:xfrm>
        </p:grpSpPr>
        <p:sp>
          <p:nvSpPr>
            <p:cNvPr id="28" name="Abgerundetes Rechteck 27"/>
            <p:cNvSpPr/>
            <p:nvPr/>
          </p:nvSpPr>
          <p:spPr>
            <a:xfrm>
              <a:off x="855858" y="2133649"/>
              <a:ext cx="1559052" cy="136815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" name="Gruppieren 11"/>
            <p:cNvGrpSpPr/>
            <p:nvPr/>
          </p:nvGrpSpPr>
          <p:grpSpPr>
            <a:xfrm>
              <a:off x="1071136" y="2133650"/>
              <a:ext cx="1080424" cy="1214857"/>
              <a:chOff x="1071136" y="2133650"/>
              <a:chExt cx="1080424" cy="1214857"/>
            </a:xfrm>
          </p:grpSpPr>
          <p:pic>
            <p:nvPicPr>
              <p:cNvPr id="7170" name="Picture 2" descr="@DLR-SC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035" y="2133650"/>
                <a:ext cx="648072" cy="648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4" name="Picture 6" descr="Bildergebnis für git repository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1348" y="2757451"/>
                <a:ext cx="311963" cy="311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feld 5"/>
              <p:cNvSpPr txBox="1"/>
              <p:nvPr/>
            </p:nvSpPr>
            <p:spPr>
              <a:xfrm>
                <a:off x="1071136" y="3102286"/>
                <a:ext cx="10804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DLR-SC/</a:t>
                </a:r>
                <a:r>
                  <a:rPr lang="en-US" sz="1600" dirty="0" err="1" smtClean="0">
                    <a:latin typeface="Arial" pitchFamily="34" charset="0"/>
                    <a:cs typeface="Arial" pitchFamily="34" charset="0"/>
                  </a:rPr>
                  <a:t>tigl</a:t>
                </a:r>
                <a:endParaRPr lang="de-DE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2" name="Gruppieren 21"/>
          <p:cNvGrpSpPr/>
          <p:nvPr/>
        </p:nvGrpSpPr>
        <p:grpSpPr>
          <a:xfrm>
            <a:off x="6410743" y="2474598"/>
            <a:ext cx="1559052" cy="1368153"/>
            <a:chOff x="5742563" y="2061991"/>
            <a:chExt cx="1559052" cy="1368153"/>
          </a:xfrm>
        </p:grpSpPr>
        <p:sp>
          <p:nvSpPr>
            <p:cNvPr id="30" name="Abgerundetes Rechteck 29"/>
            <p:cNvSpPr/>
            <p:nvPr/>
          </p:nvSpPr>
          <p:spPr>
            <a:xfrm>
              <a:off x="5742563" y="2061991"/>
              <a:ext cx="1559052" cy="136815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5906536" y="2162085"/>
              <a:ext cx="1231106" cy="1180145"/>
              <a:chOff x="4831412" y="2133649"/>
              <a:chExt cx="1231106" cy="1180145"/>
            </a:xfrm>
          </p:grpSpPr>
          <p:pic>
            <p:nvPicPr>
              <p:cNvPr id="7176" name="Picture 8" descr="Bildergebnis für simpsons cletu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5395" y="2133649"/>
                <a:ext cx="841989" cy="87372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/>
            </p:spPr>
          </p:pic>
          <p:pic>
            <p:nvPicPr>
              <p:cNvPr id="11" name="Picture 6" descr="Bildergebnis für git repository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0555" y="2757450"/>
                <a:ext cx="311963" cy="311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feld 13"/>
              <p:cNvSpPr txBox="1"/>
              <p:nvPr/>
            </p:nvSpPr>
            <p:spPr>
              <a:xfrm>
                <a:off x="4831412" y="3067573"/>
                <a:ext cx="1231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FFC000"/>
                    </a:solidFill>
                    <a:latin typeface="Arial" pitchFamily="34" charset="0"/>
                    <a:cs typeface="Arial" pitchFamily="34" charset="0"/>
                  </a:rPr>
                  <a:t>username</a:t>
                </a:r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/</a:t>
                </a:r>
                <a:r>
                  <a:rPr lang="en-US" sz="1600" dirty="0" err="1" smtClean="0">
                    <a:latin typeface="Arial" pitchFamily="34" charset="0"/>
                    <a:cs typeface="Arial" pitchFamily="34" charset="0"/>
                  </a:rPr>
                  <a:t>tigl</a:t>
                </a:r>
                <a:endParaRPr lang="de-DE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180" name="Gruppieren 7179"/>
          <p:cNvGrpSpPr/>
          <p:nvPr/>
        </p:nvGrpSpPr>
        <p:grpSpPr>
          <a:xfrm>
            <a:off x="9442505" y="2493690"/>
            <a:ext cx="1968500" cy="1668674"/>
            <a:chOff x="9571608" y="2307425"/>
            <a:chExt cx="1968500" cy="1668674"/>
          </a:xfrm>
          <a:effectLst/>
        </p:grpSpPr>
        <p:pic>
          <p:nvPicPr>
            <p:cNvPr id="7178" name="Picture 10" descr="Laptop, Computer, Notebook, Pc, Tragbar, Schwarz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3" r="8247"/>
            <a:stretch/>
          </p:blipFill>
          <p:spPr bwMode="auto">
            <a:xfrm>
              <a:off x="9571608" y="2307425"/>
              <a:ext cx="1968500" cy="166867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endPos="0" dist="5000" dir="5400000" sy="-100000" algn="bl" rotWithShape="0"/>
            </a:effectLst>
            <a:extLst/>
          </p:spPr>
        </p:pic>
        <p:pic>
          <p:nvPicPr>
            <p:cNvPr id="32" name="Picture 6" descr="Bildergebnis für git repository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1100" y="2547040"/>
              <a:ext cx="579342" cy="5793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grpSp>
        <p:nvGrpSpPr>
          <p:cNvPr id="27" name="Gruppieren 26"/>
          <p:cNvGrpSpPr/>
          <p:nvPr/>
        </p:nvGrpSpPr>
        <p:grpSpPr>
          <a:xfrm>
            <a:off x="5451006" y="3174687"/>
            <a:ext cx="862605" cy="300114"/>
            <a:chOff x="5370536" y="3000534"/>
            <a:chExt cx="862605" cy="300114"/>
          </a:xfrm>
        </p:grpSpPr>
        <p:sp>
          <p:nvSpPr>
            <p:cNvPr id="39" name="Eingekerbter Richtungspfeil 38"/>
            <p:cNvSpPr/>
            <p:nvPr/>
          </p:nvSpPr>
          <p:spPr>
            <a:xfrm flipH="1">
              <a:off x="5370536" y="3000534"/>
              <a:ext cx="862605" cy="29976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5641537" y="3023649"/>
              <a:ext cx="32060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PR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7805823" y="2709714"/>
            <a:ext cx="1962682" cy="344433"/>
            <a:chOff x="1926917" y="2373659"/>
            <a:chExt cx="862605" cy="299764"/>
          </a:xfrm>
        </p:grpSpPr>
        <p:sp>
          <p:nvSpPr>
            <p:cNvPr id="53" name="Eingekerbter Richtungspfeil 52"/>
            <p:cNvSpPr/>
            <p:nvPr/>
          </p:nvSpPr>
          <p:spPr>
            <a:xfrm>
              <a:off x="1926917" y="2373659"/>
              <a:ext cx="862605" cy="29976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2262039" y="2385041"/>
              <a:ext cx="192361" cy="2410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pull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5" name="Gruppieren 54"/>
          <p:cNvGrpSpPr/>
          <p:nvPr/>
        </p:nvGrpSpPr>
        <p:grpSpPr>
          <a:xfrm>
            <a:off x="7805823" y="3373393"/>
            <a:ext cx="1962682" cy="344433"/>
            <a:chOff x="5370536" y="3000534"/>
            <a:chExt cx="862605" cy="299764"/>
          </a:xfrm>
        </p:grpSpPr>
        <p:sp>
          <p:nvSpPr>
            <p:cNvPr id="56" name="Eingekerbter Richtungspfeil 55"/>
            <p:cNvSpPr/>
            <p:nvPr/>
          </p:nvSpPr>
          <p:spPr>
            <a:xfrm flipH="1">
              <a:off x="5370536" y="3000534"/>
              <a:ext cx="862605" cy="299764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de-DE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5678207" y="3036374"/>
              <a:ext cx="219812" cy="2410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push</a:t>
              </a:r>
              <a:endParaRPr lang="de-DE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181" name="Textfeld 7180"/>
          <p:cNvSpPr txBox="1"/>
          <p:nvPr/>
        </p:nvSpPr>
        <p:spPr>
          <a:xfrm>
            <a:off x="9567545" y="4234832"/>
            <a:ext cx="17184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Local Repository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82" name="Multiplizieren 7181"/>
          <p:cNvSpPr/>
          <p:nvPr/>
        </p:nvSpPr>
        <p:spPr>
          <a:xfrm>
            <a:off x="1730695" y="2221086"/>
            <a:ext cx="4510908" cy="2152246"/>
          </a:xfrm>
          <a:prstGeom prst="mathMultiply">
            <a:avLst>
              <a:gd name="adj1" fmla="val 10416"/>
            </a:avLst>
          </a:prstGeom>
          <a:solidFill>
            <a:srgbClr val="FF0000"/>
          </a:solidFill>
          <a:ln w="95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8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053530"/>
            <a:ext cx="11221200" cy="4338000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/>
              <a:t>Optional first step: </a:t>
            </a:r>
            <a:r>
              <a:rPr lang="en-US" dirty="0" smtClean="0"/>
              <a:t>Delete your fork and create a new one, directly from the DLR-SC repository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Set the upstream repository to be DLR-SC/</a:t>
            </a:r>
            <a:r>
              <a:rPr lang="en-US" dirty="0" err="1" smtClean="0"/>
              <a:t>tigl</a:t>
            </a:r>
            <a:r>
              <a:rPr lang="en-US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Verify that everything worked: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 fetch all changes of the official </a:t>
            </a:r>
            <a:r>
              <a:rPr lang="en-US" dirty="0" err="1" smtClean="0"/>
              <a:t>TiGL</a:t>
            </a:r>
            <a:r>
              <a:rPr lang="en-US" dirty="0" smtClean="0"/>
              <a:t> repository type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And finally, to keep your local cpacs_3 (or any other) branch synchronized with the official </a:t>
            </a:r>
            <a:r>
              <a:rPr lang="en-US" dirty="0" err="1" smtClean="0"/>
              <a:t>TiGL</a:t>
            </a:r>
            <a:r>
              <a:rPr lang="en-US" dirty="0" smtClean="0"/>
              <a:t> release: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&gt; 1. </a:t>
            </a:r>
            <a:r>
              <a:rPr lang="en-US" noProof="0" dirty="0" err="1" smtClean="0"/>
              <a:t>TiGL</a:t>
            </a:r>
            <a:r>
              <a:rPr lang="en-US" noProof="0" dirty="0" smtClean="0"/>
              <a:t>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33</a:t>
            </a:fld>
            <a:endParaRPr lang="en-GB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985019" y="1743413"/>
            <a:ext cx="7899598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set-url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https://github.com/DLR-SC/tigl.git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01907" y="2672546"/>
            <a:ext cx="7159011" cy="147732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remote -v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https://github.com/</a:t>
            </a:r>
            <a:r>
              <a:rPr lang="de-DE" sz="1600" dirty="0">
                <a:solidFill>
                  <a:srgbClr val="FFC000"/>
                </a:solidFill>
                <a:latin typeface="Lucida Console"/>
              </a:rPr>
              <a:t>YOURUSERNAME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/tigl.git (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fetch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)</a:t>
            </a:r>
          </a:p>
          <a:p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origin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 https://github.com/</a:t>
            </a:r>
            <a:r>
              <a:rPr lang="de-DE" sz="1600" dirty="0">
                <a:solidFill>
                  <a:srgbClr val="FFC000"/>
                </a:solidFill>
                <a:latin typeface="Lucida Console"/>
              </a:rPr>
              <a:t>YOURUSERNAME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/tigl.git (push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)</a:t>
            </a:r>
          </a:p>
          <a:p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       https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://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github.com/DLR-SC/tigl.git 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fetch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)</a:t>
            </a:r>
          </a:p>
          <a:p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       https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://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github.com/DLR-SC/tigl.git 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(push)</a:t>
            </a:r>
          </a:p>
          <a:p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032218" y="4551725"/>
            <a:ext cx="2592056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fetch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32218" y="5529639"/>
            <a:ext cx="3456074" cy="492443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checkout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cpacs_3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merge upstream/cpacs_3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04983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The Contributing Workflow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25538"/>
            <a:ext cx="11221200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Fetch changes </a:t>
            </a:r>
            <a:r>
              <a:rPr lang="en-US" dirty="0" smtClean="0"/>
              <a:t>from DLR-SC/</a:t>
            </a:r>
            <a:r>
              <a:rPr lang="en-US" dirty="0" err="1" smtClean="0"/>
              <a:t>tigl</a:t>
            </a:r>
            <a:r>
              <a:rPr lang="en-US" dirty="0" smtClean="0"/>
              <a:t> to your local repository </a:t>
            </a:r>
            <a:r>
              <a:rPr lang="en-US" b="1" dirty="0" smtClean="0"/>
              <a:t>and synchronize </a:t>
            </a:r>
            <a:r>
              <a:rPr lang="en-US" dirty="0" smtClean="0"/>
              <a:t>the main development branch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Create a branch </a:t>
            </a:r>
            <a:r>
              <a:rPr lang="en-US" dirty="0" smtClean="0"/>
              <a:t>for your feature and start coding. Don’t forget to commit your changes!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Push your changes </a:t>
            </a:r>
            <a:r>
              <a:rPr lang="en-US" dirty="0" smtClean="0"/>
              <a:t>to your </a:t>
            </a:r>
            <a:r>
              <a:rPr lang="en-US" dirty="0" err="1" smtClean="0"/>
              <a:t>Github</a:t>
            </a:r>
            <a:r>
              <a:rPr lang="en-US" dirty="0" smtClean="0"/>
              <a:t> Fork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Post a Pull-Request on </a:t>
            </a:r>
            <a:r>
              <a:rPr lang="en-US" b="1" dirty="0" err="1" smtClean="0"/>
              <a:t>Github</a:t>
            </a:r>
            <a:r>
              <a:rPr lang="en-US" b="1" dirty="0" smtClean="0"/>
              <a:t>.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that you can choose any 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Fork of DLR-SC/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tigl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which you would like to post the pull request.</a:t>
            </a:r>
            <a:endParaRPr lang="de-DE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34</a:t>
            </a:fld>
            <a:endParaRPr lang="en-GB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056973" y="1413570"/>
            <a:ext cx="3456074" cy="73866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fetch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upstream</a:t>
            </a:r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checkout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cpacs_3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 merge upstream/cpacs_3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24255" y="4728259"/>
            <a:ext cx="1357744" cy="246221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push 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24255" y="2709714"/>
            <a:ext cx="7377588" cy="147732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Console"/>
              </a:rPr>
              <a:t>branch</a:t>
            </a:r>
            <a:r>
              <a:rPr lang="de-DE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dirty="0" err="1" smtClean="0">
                <a:solidFill>
                  <a:srgbClr val="FFC000"/>
                </a:solidFill>
                <a:latin typeface="Lucida Console"/>
              </a:rPr>
              <a:t>my_fancy_tigl_feature</a:t>
            </a:r>
            <a:endParaRPr lang="de-DE" dirty="0">
              <a:solidFill>
                <a:srgbClr val="FFC000"/>
              </a:solidFill>
              <a:latin typeface="Lucida Console"/>
            </a:endParaRPr>
          </a:p>
          <a:p>
            <a:r>
              <a:rPr lang="de-DE" dirty="0">
                <a:solidFill>
                  <a:schemeClr val="bg1"/>
                </a:solidFill>
                <a:latin typeface="Lucida Console"/>
              </a:rPr>
              <a:t>$ </a:t>
            </a:r>
            <a:r>
              <a:rPr lang="de-DE" dirty="0" err="1">
                <a:solidFill>
                  <a:schemeClr val="bg1"/>
                </a:solidFill>
                <a:latin typeface="Lucida Console"/>
              </a:rPr>
              <a:t>git</a:t>
            </a:r>
            <a:r>
              <a:rPr lang="de-DE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Lucida Console"/>
              </a:rPr>
              <a:t>checkout</a:t>
            </a:r>
            <a:r>
              <a:rPr lang="de-DE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dirty="0" err="1" smtClean="0">
                <a:solidFill>
                  <a:srgbClr val="FFC000"/>
                </a:solidFill>
                <a:latin typeface="Lucida Console"/>
              </a:rPr>
              <a:t>my_fancy_tigl_feature</a:t>
            </a:r>
            <a:endParaRPr lang="de-DE" dirty="0" smtClean="0">
              <a:solidFill>
                <a:srgbClr val="FFC000"/>
              </a:solidFill>
              <a:latin typeface="Lucida Console"/>
            </a:endParaRP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Lucida Console"/>
              </a:rPr>
              <a:t># CREATE SOME AWESOME CODE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Lucida Console"/>
              </a:rPr>
              <a:t> add </a:t>
            </a:r>
            <a:r>
              <a:rPr lang="en-US" dirty="0" smtClean="0">
                <a:solidFill>
                  <a:srgbClr val="FFC000"/>
                </a:solidFill>
                <a:latin typeface="Lucida Console"/>
              </a:rPr>
              <a:t>FILE1.cpp FILE2.cpp</a:t>
            </a:r>
          </a:p>
          <a:p>
            <a:r>
              <a:rPr lang="en-US" dirty="0" smtClean="0">
                <a:solidFill>
                  <a:schemeClr val="bg1"/>
                </a:solidFill>
                <a:latin typeface="Lucida Console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Lucida Console"/>
              </a:rPr>
              <a:t> commit –m “</a:t>
            </a:r>
            <a:r>
              <a:rPr lang="en-US" dirty="0" smtClean="0">
                <a:solidFill>
                  <a:srgbClr val="FFC000"/>
                </a:solidFill>
                <a:latin typeface="Lucida Console"/>
              </a:rPr>
              <a:t>Implemented a fancy feature</a:t>
            </a:r>
            <a:r>
              <a:rPr lang="en-US" dirty="0" smtClean="0">
                <a:solidFill>
                  <a:schemeClr val="bg1"/>
                </a:solidFill>
                <a:latin typeface="Lucida Console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58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en-US" sz="4000" dirty="0"/>
              <a:t>Congratulations!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You </a:t>
            </a:r>
            <a:r>
              <a:rPr lang="en-US" sz="4000" dirty="0"/>
              <a:t>are now a </a:t>
            </a:r>
            <a:r>
              <a:rPr lang="en-US" sz="4000" dirty="0" err="1"/>
              <a:t>TiGL</a:t>
            </a:r>
            <a:r>
              <a:rPr lang="en-US" sz="4000" dirty="0"/>
              <a:t> </a:t>
            </a:r>
            <a:r>
              <a:rPr lang="en-US" sz="4000" dirty="0" smtClean="0"/>
              <a:t>developer.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26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ldergebnis für cpac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876" y="4293890"/>
            <a:ext cx="2016224" cy="9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Ways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Contribute</a:t>
            </a:r>
            <a:r>
              <a:rPr lang="de-DE" dirty="0" smtClean="0"/>
              <a:t>: </a:t>
            </a:r>
            <a:r>
              <a:rPr lang="de-DE" dirty="0" err="1" smtClean="0"/>
              <a:t>Adaptations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CPACS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1" y="1269554"/>
            <a:ext cx="9356002" cy="4338000"/>
          </a:xfrm>
        </p:spPr>
        <p:txBody>
          <a:bodyPr/>
          <a:lstStyle/>
          <a:p>
            <a:r>
              <a:rPr lang="en-US" dirty="0" err="1" smtClean="0"/>
              <a:t>TiGL</a:t>
            </a:r>
            <a:r>
              <a:rPr lang="en-US" dirty="0" smtClean="0"/>
              <a:t> contains a class/</a:t>
            </a:r>
            <a:r>
              <a:rPr lang="en-US" dirty="0" err="1" smtClean="0"/>
              <a:t>enum</a:t>
            </a:r>
            <a:r>
              <a:rPr lang="en-US" dirty="0" smtClean="0"/>
              <a:t> for every </a:t>
            </a:r>
            <a:r>
              <a:rPr lang="en-US" b="1" dirty="0" smtClean="0"/>
              <a:t>geometry-related </a:t>
            </a:r>
            <a:r>
              <a:rPr lang="en-US" dirty="0" smtClean="0"/>
              <a:t>CPACS object in the schema.</a:t>
            </a:r>
          </a:p>
          <a:p>
            <a:r>
              <a:rPr lang="en-US" dirty="0" smtClean="0"/>
              <a:t>Source Code for abstract classes for these CPACS objects are automatically generated by </a:t>
            </a:r>
            <a:r>
              <a:rPr lang="en-US" b="1" dirty="0" err="1" smtClean="0"/>
              <a:t>CPACSGen</a:t>
            </a:r>
            <a:endParaRPr lang="en-US" b="1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TiGL</a:t>
            </a:r>
            <a:r>
              <a:rPr lang="en-US" dirty="0" smtClean="0"/>
              <a:t> behavior of these objects is implemented (manually) in derived classes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 err="1" smtClean="0"/>
              <a:t>CPACSGen</a:t>
            </a:r>
            <a:r>
              <a:rPr lang="en-US" dirty="0" smtClean="0"/>
              <a:t> </a:t>
            </a:r>
            <a:r>
              <a:rPr lang="en-US" dirty="0"/>
              <a:t>(short for CPACS generator</a:t>
            </a:r>
            <a:r>
              <a:rPr lang="en-US" dirty="0" smtClean="0"/>
              <a:t>) is developed by </a:t>
            </a:r>
            <a:r>
              <a:rPr lang="en-US" b="1" dirty="0" smtClean="0"/>
              <a:t>RISC</a:t>
            </a:r>
          </a:p>
          <a:p>
            <a:r>
              <a:rPr lang="en-US" dirty="0" smtClean="0"/>
              <a:t>It </a:t>
            </a:r>
            <a:r>
              <a:rPr lang="en-US" dirty="0"/>
              <a:t>creates source code for classes and </a:t>
            </a:r>
            <a:r>
              <a:rPr lang="en-US" dirty="0" err="1"/>
              <a:t>enums</a:t>
            </a:r>
            <a:r>
              <a:rPr lang="en-US" dirty="0"/>
              <a:t> from the types defined in a CPACS XML schema file for the </a:t>
            </a:r>
            <a:r>
              <a:rPr lang="en-US" dirty="0" err="1"/>
              <a:t>TiGL</a:t>
            </a:r>
            <a:r>
              <a:rPr lang="en-US" dirty="0"/>
              <a:t> </a:t>
            </a:r>
            <a:r>
              <a:rPr lang="en-US" dirty="0" smtClean="0"/>
              <a:t>library</a:t>
            </a:r>
            <a:endParaRPr lang="de-DE" dirty="0" smtClean="0">
              <a:hlinkClick r:id="rId3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github.com/RISCSoftware/cpacs_tigl_gen</a:t>
            </a:r>
            <a:r>
              <a:rPr lang="de-DE" dirty="0" smtClean="0"/>
              <a:t> </a:t>
            </a:r>
          </a:p>
          <a:p>
            <a:r>
              <a:rPr lang="de-DE" dirty="0" smtClean="0"/>
              <a:t>The .h </a:t>
            </a:r>
            <a:r>
              <a:rPr lang="de-DE" dirty="0" err="1" smtClean="0"/>
              <a:t>and</a:t>
            </a:r>
            <a:r>
              <a:rPr lang="de-DE" dirty="0" smtClean="0"/>
              <a:t> .</a:t>
            </a:r>
            <a:r>
              <a:rPr lang="de-DE" dirty="0" err="1" smtClean="0"/>
              <a:t>cpp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in </a:t>
            </a:r>
            <a:r>
              <a:rPr lang="de-DE" dirty="0" err="1" smtClean="0"/>
              <a:t>src</a:t>
            </a:r>
            <a:r>
              <a:rPr lang="de-DE" dirty="0" smtClean="0"/>
              <a:t>/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b="1" dirty="0" err="1" smtClean="0"/>
              <a:t>CPACSGen</a:t>
            </a:r>
            <a:endParaRPr lang="de-DE" b="1" dirty="0" smtClean="0"/>
          </a:p>
          <a:p>
            <a:pPr marL="0" indent="0">
              <a:buNone/>
            </a:pPr>
            <a:endParaRPr lang="de-DE" b="1" dirty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adaptations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CPACS </a:t>
            </a:r>
            <a:r>
              <a:rPr lang="de-DE" dirty="0" err="1" smtClean="0"/>
              <a:t>schema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regenerated</a:t>
            </a:r>
            <a:r>
              <a:rPr lang="de-DE" dirty="0" smtClean="0"/>
              <a:t>, </a:t>
            </a:r>
            <a:r>
              <a:rPr lang="de-DE" dirty="0" err="1" smtClean="0"/>
              <a:t>derived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adapted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endParaRPr lang="de-DE" dirty="0" smtClean="0"/>
          </a:p>
          <a:p>
            <a:r>
              <a:rPr lang="de-DE" dirty="0" smtClean="0"/>
              <a:t>Don</a:t>
            </a:r>
            <a:r>
              <a:rPr lang="en-US" dirty="0" smtClean="0"/>
              <a:t>’t forget to discuss your CPACS adaptations with the CPACS maintainers at DLR-SL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>
                <a:hlinkClick r:id="rId4"/>
              </a:rPr>
              <a:t>http://www.cpacs.de/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://github.com/DLR-LY/CPACS</a:t>
            </a:r>
            <a:r>
              <a:rPr lang="de-DE" dirty="0"/>
              <a:t> 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endParaRPr lang="de-DE" b="1" dirty="0" smtClean="0"/>
          </a:p>
          <a:p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36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11173" y="1263794"/>
            <a:ext cx="1859631" cy="12249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565" y="2977207"/>
            <a:ext cx="1532846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2" descr="Bildergebnis für cpac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4" descr="Bildergebnis für cpac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8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Ways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Contribute</a:t>
            </a:r>
            <a:r>
              <a:rPr lang="de-DE" dirty="0" smtClean="0"/>
              <a:t>: cpacs2to3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1" y="1269554"/>
            <a:ext cx="9356002" cy="4338000"/>
          </a:xfrm>
        </p:spPr>
        <p:txBody>
          <a:bodyPr/>
          <a:lstStyle/>
          <a:p>
            <a:endParaRPr lang="de-DE" b="1" dirty="0" smtClean="0"/>
          </a:p>
          <a:p>
            <a:r>
              <a:rPr lang="en-US" dirty="0" smtClean="0"/>
              <a:t>CPACS 3 is released and we have a release candidate for </a:t>
            </a:r>
            <a:r>
              <a:rPr lang="en-US" dirty="0" err="1" smtClean="0"/>
              <a:t>TiGL</a:t>
            </a:r>
            <a:r>
              <a:rPr lang="en-US" dirty="0" smtClean="0"/>
              <a:t> 3.</a:t>
            </a:r>
          </a:p>
          <a:p>
            <a:endParaRPr lang="en-US" dirty="0" smtClean="0"/>
          </a:p>
          <a:p>
            <a:r>
              <a:rPr lang="en-US" b="1" dirty="0" err="1" smtClean="0"/>
              <a:t>TiGL</a:t>
            </a:r>
            <a:r>
              <a:rPr lang="en-US" b="1" dirty="0" smtClean="0"/>
              <a:t> 3 is NOT backwards-compatible to </a:t>
            </a:r>
            <a:r>
              <a:rPr lang="en-US" b="1" dirty="0" err="1" smtClean="0"/>
              <a:t>TiGL</a:t>
            </a:r>
            <a:r>
              <a:rPr lang="en-US" b="1" dirty="0" smtClean="0"/>
              <a:t> 2!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There are some major changes in regard to the component segment coordinates and guide curve definitions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the transition from CPACS 2 to CPACS 3 we started developing a converter for </a:t>
            </a:r>
            <a:r>
              <a:rPr lang="en-US" dirty="0" err="1" smtClean="0"/>
              <a:t>cpacs</a:t>
            </a:r>
            <a:r>
              <a:rPr lang="en-US" dirty="0" smtClean="0"/>
              <a:t> files, hosted on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github.com/DLR-SC/cpacs2to3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pPr marL="446400" lvl="1" indent="0" algn="ctr">
              <a:buNone/>
            </a:pPr>
            <a:endParaRPr lang="en-US" b="1" dirty="0" smtClean="0"/>
          </a:p>
          <a:p>
            <a:pPr marL="446400" lvl="1" indent="0" algn="ctr">
              <a:buNone/>
            </a:pPr>
            <a:r>
              <a:rPr lang="en-US" b="1" dirty="0" smtClean="0"/>
              <a:t>Feel free to contribute!</a:t>
            </a:r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37</a:t>
            </a:fld>
            <a:endParaRPr lang="en-GB" noProof="0" dirty="0"/>
          </a:p>
        </p:txBody>
      </p:sp>
      <p:sp>
        <p:nvSpPr>
          <p:cNvPr id="8" name="AutoShape 2" descr="Bildergebnis für cpac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4" descr="Bildergebnis für cpac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63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Concluding</a:t>
            </a:r>
            <a:r>
              <a:rPr lang="de-DE" dirty="0" smtClean="0"/>
              <a:t> </a:t>
            </a:r>
            <a:r>
              <a:rPr lang="de-DE" dirty="0" err="1" smtClean="0"/>
              <a:t>remarks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do not </a:t>
            </a:r>
            <a:r>
              <a:rPr lang="de-DE" dirty="0" err="1" smtClean="0"/>
              <a:t>expect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bugfixes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us</a:t>
            </a:r>
            <a:r>
              <a:rPr lang="de-DE" dirty="0" smtClean="0"/>
              <a:t>! </a:t>
            </a:r>
          </a:p>
          <a:p>
            <a:endParaRPr lang="en-US" dirty="0" smtClean="0"/>
          </a:p>
          <a:p>
            <a:r>
              <a:rPr lang="en-US" dirty="0" smtClean="0"/>
              <a:t>But please do: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Let us know what you are working on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 smtClean="0"/>
              <a:t>Report issues, post pull-requests</a:t>
            </a:r>
          </a:p>
          <a:p>
            <a:pPr marL="789300" lvl="1" indent="-342900">
              <a:buFont typeface="+mj-lt"/>
              <a:buAutoNum type="arabicPeriod"/>
            </a:pPr>
            <a:r>
              <a:rPr lang="en-US" dirty="0"/>
              <a:t>Don’t hesitate to contact us if you have any </a:t>
            </a:r>
            <a:r>
              <a:rPr lang="en-US" dirty="0" smtClean="0"/>
              <a:t>questions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2791800" lvl="6" indent="0">
              <a:buNone/>
            </a:pPr>
            <a:r>
              <a:rPr lang="de-DE" b="1" dirty="0" smtClean="0"/>
              <a:t>Additional Information:</a:t>
            </a:r>
          </a:p>
          <a:p>
            <a:pPr lvl="7">
              <a:buFont typeface="Wingdings" panose="05000000000000000000" pitchFamily="2" charset="2"/>
              <a:buChar char="ü"/>
            </a:pPr>
            <a:r>
              <a:rPr lang="en-US" sz="2200" dirty="0" smtClean="0">
                <a:hlinkClick r:id="rId2"/>
              </a:rPr>
              <a:t>Google Test Primer</a:t>
            </a:r>
            <a:r>
              <a:rPr lang="en-US" sz="2200" dirty="0" smtClean="0"/>
              <a:t> </a:t>
            </a:r>
            <a:r>
              <a:rPr lang="de-DE" sz="2400" dirty="0">
                <a:hlinkClick r:id="rId3"/>
              </a:rPr>
              <a:t>https://</a:t>
            </a:r>
            <a:r>
              <a:rPr lang="de-DE" sz="2400" dirty="0" smtClean="0">
                <a:hlinkClick r:id="rId3"/>
              </a:rPr>
              <a:t>goo.gl/mdYNvp</a:t>
            </a:r>
            <a:r>
              <a:rPr lang="de-DE" sz="2400" dirty="0" smtClean="0"/>
              <a:t> </a:t>
            </a:r>
            <a:endParaRPr lang="de-DE" sz="2200" dirty="0" smtClean="0">
              <a:hlinkClick r:id="rId4"/>
            </a:endParaRPr>
          </a:p>
          <a:p>
            <a:pPr lvl="7">
              <a:buFont typeface="Wingdings" panose="05000000000000000000" pitchFamily="2" charset="2"/>
              <a:buChar char="ü"/>
            </a:pPr>
            <a:r>
              <a:rPr lang="de-DE" sz="2200" dirty="0" smtClean="0">
                <a:hlinkClick r:id="rId4"/>
              </a:rPr>
              <a:t>Standard </a:t>
            </a:r>
            <a:r>
              <a:rPr lang="de-DE" sz="2200" dirty="0" err="1" smtClean="0">
                <a:hlinkClick r:id="rId4"/>
              </a:rPr>
              <a:t>Github</a:t>
            </a:r>
            <a:r>
              <a:rPr lang="de-DE" sz="2200" dirty="0" smtClean="0">
                <a:hlinkClick r:id="rId4"/>
              </a:rPr>
              <a:t> </a:t>
            </a:r>
            <a:r>
              <a:rPr lang="de-DE" sz="2200" dirty="0" err="1" smtClean="0">
                <a:hlinkClick r:id="rId4"/>
              </a:rPr>
              <a:t>Forking</a:t>
            </a:r>
            <a:r>
              <a:rPr lang="de-DE" sz="2200" dirty="0" smtClean="0"/>
              <a:t> </a:t>
            </a:r>
            <a:r>
              <a:rPr lang="de-DE" sz="2400" dirty="0">
                <a:hlinkClick r:id="rId5"/>
              </a:rPr>
              <a:t>https://</a:t>
            </a:r>
            <a:r>
              <a:rPr lang="de-DE" sz="2400" dirty="0" smtClean="0">
                <a:hlinkClick r:id="rId5"/>
              </a:rPr>
              <a:t>goo.gl/FXE5ye</a:t>
            </a:r>
            <a:r>
              <a:rPr lang="de-DE" sz="2400" dirty="0" smtClean="0"/>
              <a:t> </a:t>
            </a:r>
            <a:endParaRPr lang="de-DE" sz="2200" dirty="0" smtClean="0"/>
          </a:p>
          <a:p>
            <a:pPr lvl="7">
              <a:buFont typeface="Wingdings" panose="05000000000000000000" pitchFamily="2" charset="2"/>
              <a:buChar char="ü"/>
            </a:pPr>
            <a:r>
              <a:rPr lang="de-DE" sz="2200" dirty="0" err="1" smtClean="0">
                <a:hlinkClick r:id="rId6"/>
              </a:rPr>
              <a:t>TiGL</a:t>
            </a:r>
            <a:r>
              <a:rPr lang="de-DE" sz="2200" dirty="0" smtClean="0">
                <a:hlinkClick r:id="rId6"/>
              </a:rPr>
              <a:t> </a:t>
            </a:r>
            <a:r>
              <a:rPr lang="de-DE" sz="2200" dirty="0" err="1" smtClean="0">
                <a:hlinkClick r:id="rId6"/>
              </a:rPr>
              <a:t>Programmer‘s</a:t>
            </a:r>
            <a:r>
              <a:rPr lang="de-DE" sz="2200" dirty="0" smtClean="0">
                <a:hlinkClick r:id="rId6"/>
              </a:rPr>
              <a:t> Guide</a:t>
            </a:r>
            <a:r>
              <a:rPr lang="de-DE" sz="2200" dirty="0" smtClean="0"/>
              <a:t> </a:t>
            </a:r>
            <a:r>
              <a:rPr lang="de-DE" sz="2400" dirty="0">
                <a:hlinkClick r:id="rId7"/>
              </a:rPr>
              <a:t>https://</a:t>
            </a:r>
            <a:r>
              <a:rPr lang="de-DE" sz="2400" dirty="0" smtClean="0">
                <a:hlinkClick r:id="rId7"/>
              </a:rPr>
              <a:t>goo.gl/oBjVpg</a:t>
            </a:r>
            <a:r>
              <a:rPr lang="de-DE" sz="2400" dirty="0" smtClean="0"/>
              <a:t> </a:t>
            </a:r>
            <a:endParaRPr lang="de-DE" sz="2200" dirty="0" smtClean="0"/>
          </a:p>
          <a:p>
            <a:pPr lvl="7">
              <a:buFont typeface="Wingdings" panose="05000000000000000000" pitchFamily="2" charset="2"/>
              <a:buChar char="ü"/>
            </a:pPr>
            <a:r>
              <a:rPr lang="de-DE" sz="2200" dirty="0" err="1" smtClean="0">
                <a:hlinkClick r:id="rId8"/>
              </a:rPr>
              <a:t>OpenCascade</a:t>
            </a:r>
            <a:r>
              <a:rPr lang="de-DE" sz="2200" dirty="0" smtClean="0">
                <a:hlinkClick r:id="rId8"/>
              </a:rPr>
              <a:t> </a:t>
            </a:r>
            <a:r>
              <a:rPr lang="de-DE" sz="2200" dirty="0" err="1" smtClean="0">
                <a:hlinkClick r:id="rId8"/>
              </a:rPr>
              <a:t>CheatSheet</a:t>
            </a:r>
            <a:r>
              <a:rPr lang="de-DE" sz="2200" dirty="0" smtClean="0"/>
              <a:t> </a:t>
            </a:r>
            <a:r>
              <a:rPr lang="de-DE" sz="2400" dirty="0">
                <a:hlinkClick r:id="rId9"/>
              </a:rPr>
              <a:t>https://</a:t>
            </a:r>
            <a:r>
              <a:rPr lang="de-DE" sz="2400" dirty="0" smtClean="0">
                <a:hlinkClick r:id="rId9"/>
              </a:rPr>
              <a:t>goo.gl/zZ9nrD</a:t>
            </a:r>
            <a:r>
              <a:rPr lang="de-DE" sz="2400" dirty="0" smtClean="0"/>
              <a:t> </a:t>
            </a:r>
            <a:endParaRPr lang="de-DE" sz="2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954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967801" algn="l"/>
              </a:tabLst>
            </a:pP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Parameterization of trimmed NURBS geometries for mesh deformation, Workshop Univ. Cologne + DLR &gt; Martin Siggel  &gt; 04.10.2016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DLR.de  •  Chart </a:t>
            </a:r>
            <a:fld id="{18C7CB6D-895A-4F21-B0E7-2185F6FE5534}" type="slidenum">
              <a:rPr lang="en-US" noProof="0" smtClean="0"/>
              <a:pPr>
                <a:defRPr/>
              </a:pPr>
              <a:t>39</a:t>
            </a:fld>
            <a:endParaRPr lang="en-US" noProof="0" dirty="0"/>
          </a:p>
        </p:txBody>
      </p:sp>
      <p:pic>
        <p:nvPicPr>
          <p:cNvPr id="6" name="Inhaltsplatzhalt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9978" y="2300224"/>
            <a:ext cx="3003793" cy="285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8498479" y="5490116"/>
            <a:ext cx="2286844" cy="5847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900" dirty="0" smtClean="0">
                <a:solidFill>
                  <a:srgbClr val="686868"/>
                </a:solidFill>
                <a:latin typeface="Arial" pitchFamily="34" charset="0"/>
                <a:cs typeface="Arial" pitchFamily="34" charset="0"/>
              </a:rPr>
              <a:t>jan.kleinert@dlr.de</a:t>
            </a:r>
            <a:endParaRPr lang="en-US" sz="1900" dirty="0">
              <a:solidFill>
                <a:srgbClr val="686868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900" dirty="0" smtClean="0">
                <a:solidFill>
                  <a:srgbClr val="686868"/>
                </a:solidFill>
                <a:latin typeface="Arial" pitchFamily="34" charset="0"/>
                <a:cs typeface="Arial" pitchFamily="34" charset="0"/>
              </a:rPr>
              <a:t>martin.siggel@dlr.de</a:t>
            </a:r>
            <a:endParaRPr lang="en-US" sz="1900" dirty="0">
              <a:solidFill>
                <a:srgbClr val="686868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9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13411" y="4924042"/>
            <a:ext cx="11221200" cy="738000"/>
          </a:xfrm>
        </p:spPr>
        <p:txBody>
          <a:bodyPr/>
          <a:lstStyle/>
          <a:p>
            <a:r>
              <a:rPr lang="en-US" dirty="0" smtClean="0"/>
              <a:t>It’s time to take matters into our own hands!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981522"/>
            <a:ext cx="4243435" cy="4338000"/>
          </a:xfrm>
        </p:spPr>
        <p:txBody>
          <a:bodyPr/>
          <a:lstStyle/>
          <a:p>
            <a:r>
              <a:rPr lang="en-US" dirty="0" smtClean="0"/>
              <a:t>Luckily, the bug is not in the original </a:t>
            </a:r>
            <a:r>
              <a:rPr lang="en-US" dirty="0" err="1" smtClean="0"/>
              <a:t>TiGL</a:t>
            </a:r>
            <a:r>
              <a:rPr lang="en-US" dirty="0" smtClean="0"/>
              <a:t> repository, but only in my personal </a:t>
            </a:r>
            <a:r>
              <a:rPr lang="en-US" dirty="0"/>
              <a:t>fork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github.com/joergbrech/tigl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Paul already spotted it and reported the bug a while ago using the issue tracker.</a:t>
            </a:r>
          </a:p>
          <a:p>
            <a:endParaRPr lang="en-US" dirty="0"/>
          </a:p>
          <a:p>
            <a:r>
              <a:rPr lang="en-US" dirty="0" smtClean="0"/>
              <a:t>Yet, the </a:t>
            </a:r>
            <a:r>
              <a:rPr lang="en-US" dirty="0" err="1" smtClean="0"/>
              <a:t>TiGL</a:t>
            </a:r>
            <a:r>
              <a:rPr lang="en-US" dirty="0" smtClean="0"/>
              <a:t> developers seem to be too busy to fix it …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pic>
        <p:nvPicPr>
          <p:cNvPr id="2051" name="Picture 3" descr="D:\TiGL_Workshop\TiGL-SDK-win32\hands_on_bugfix\giphy_home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51" y="4005858"/>
            <a:ext cx="2400424" cy="18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90" y="909514"/>
            <a:ext cx="7355299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5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675570"/>
            <a:ext cx="11221200" cy="738000"/>
          </a:xfrm>
        </p:spPr>
        <p:txBody>
          <a:bodyPr/>
          <a:lstStyle/>
          <a:p>
            <a:r>
              <a:rPr lang="de-DE" dirty="0" smtClean="0"/>
              <a:t>Contents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125538"/>
            <a:ext cx="11221200" cy="4338000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The </a:t>
            </a:r>
            <a:r>
              <a:rPr lang="de-DE" sz="1600" b="1" dirty="0" err="1" smtClean="0"/>
              <a:t>TiGL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Ecosystem</a:t>
            </a:r>
            <a:endParaRPr lang="de-DE" sz="1600" b="1" dirty="0" smtClean="0"/>
          </a:p>
          <a:p>
            <a:pPr lvl="1"/>
            <a:r>
              <a:rPr lang="de-DE" sz="1600" dirty="0" err="1">
                <a:solidFill>
                  <a:srgbClr val="686868"/>
                </a:solidFill>
                <a:ea typeface="+mj-ea"/>
              </a:rPr>
              <a:t>TiGL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architecture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in a nut-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shell</a:t>
            </a:r>
            <a:endParaRPr lang="de-DE" sz="1600" dirty="0">
              <a:solidFill>
                <a:srgbClr val="686868"/>
              </a:solidFill>
              <a:ea typeface="+mj-ea"/>
            </a:endParaRPr>
          </a:p>
          <a:p>
            <a:pPr lvl="1"/>
            <a:r>
              <a:rPr lang="de-DE" sz="1600" dirty="0" smtClean="0">
                <a:solidFill>
                  <a:srgbClr val="686868"/>
                </a:solidFill>
                <a:ea typeface="+mj-ea"/>
              </a:rPr>
              <a:t>3rd-Party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dependencies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and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useful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tools</a:t>
            </a:r>
            <a:endParaRPr lang="de-DE" sz="1600" dirty="0">
              <a:solidFill>
                <a:srgbClr val="686868"/>
              </a:solidFill>
              <a:ea typeface="+mj-ea"/>
            </a:endParaRPr>
          </a:p>
          <a:p>
            <a:pPr lvl="1"/>
            <a:r>
              <a:rPr lang="de-DE" sz="1600" dirty="0" smtClean="0">
                <a:solidFill>
                  <a:srgbClr val="686868"/>
                </a:solidFill>
                <a:ea typeface="+mj-ea"/>
              </a:rPr>
              <a:t>Building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TiGL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from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source</a:t>
            </a:r>
            <a:endParaRPr lang="de-DE" sz="1600" dirty="0">
              <a:solidFill>
                <a:srgbClr val="686868"/>
              </a:solidFill>
              <a:ea typeface="+mj-ea"/>
            </a:endParaRPr>
          </a:p>
          <a:p>
            <a:pPr marL="0" indent="0">
              <a:buNone/>
            </a:pPr>
            <a:endParaRPr lang="de-DE" sz="1600" dirty="0" smtClean="0"/>
          </a:p>
          <a:p>
            <a:pPr marL="0" indent="0">
              <a:buNone/>
            </a:pPr>
            <a:r>
              <a:rPr lang="de-DE" sz="1600" b="1" dirty="0" err="1" smtClean="0"/>
              <a:t>Prerequisites</a:t>
            </a:r>
            <a:endParaRPr lang="de-DE" sz="1600" b="1" dirty="0"/>
          </a:p>
          <a:p>
            <a:pPr lvl="1"/>
            <a:r>
              <a:rPr lang="de-DE" sz="1600" dirty="0" err="1">
                <a:solidFill>
                  <a:srgbClr val="686868"/>
                </a:solidFill>
                <a:ea typeface="+mj-ea"/>
              </a:rPr>
              <a:t>Using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Google Test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for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unit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testing</a:t>
            </a:r>
            <a:endParaRPr lang="de-DE" sz="1600" dirty="0">
              <a:solidFill>
                <a:srgbClr val="686868"/>
              </a:solidFill>
              <a:ea typeface="+mj-ea"/>
            </a:endParaRPr>
          </a:p>
          <a:p>
            <a:pPr lvl="1"/>
            <a:r>
              <a:rPr lang="de-DE" sz="1600" dirty="0">
                <a:solidFill>
                  <a:srgbClr val="686868"/>
                </a:solidFill>
                <a:ea typeface="+mj-ea"/>
              </a:rPr>
              <a:t>Basic GIT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usage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 (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fork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,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branch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, 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commit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, push, pull-</a:t>
            </a:r>
            <a:r>
              <a:rPr lang="de-DE" sz="1600" dirty="0" err="1">
                <a:solidFill>
                  <a:srgbClr val="686868"/>
                </a:solidFill>
                <a:ea typeface="+mj-ea"/>
              </a:rPr>
              <a:t>request</a:t>
            </a:r>
            <a:r>
              <a:rPr lang="de-DE" sz="1600" dirty="0">
                <a:solidFill>
                  <a:srgbClr val="686868"/>
                </a:solidFill>
                <a:ea typeface="+mj-ea"/>
              </a:rPr>
              <a:t>)</a:t>
            </a:r>
          </a:p>
          <a:p>
            <a:pPr lvl="1"/>
            <a:endParaRPr lang="de-DE" sz="1600" dirty="0" smtClean="0"/>
          </a:p>
          <a:p>
            <a:pPr marL="0" indent="0">
              <a:buNone/>
            </a:pPr>
            <a:r>
              <a:rPr lang="de-DE" sz="1600" b="1" dirty="0" smtClean="0"/>
              <a:t>Hands-On</a:t>
            </a:r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Write a Unit Test in our local </a:t>
            </a:r>
            <a:r>
              <a:rPr lang="en-US" sz="1600" dirty="0" err="1" smtClean="0">
                <a:solidFill>
                  <a:srgbClr val="686868"/>
                </a:solidFill>
                <a:ea typeface="+mj-ea"/>
              </a:rPr>
              <a:t>TiGL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 build</a:t>
            </a:r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Fix a bug </a:t>
            </a:r>
            <a:r>
              <a:rPr lang="en-US" sz="1600" dirty="0">
                <a:solidFill>
                  <a:srgbClr val="686868"/>
                </a:solidFill>
                <a:ea typeface="+mj-ea"/>
              </a:rPr>
              <a:t>in 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your local </a:t>
            </a:r>
            <a:r>
              <a:rPr lang="en-US" sz="1600" dirty="0" err="1">
                <a:solidFill>
                  <a:srgbClr val="686868"/>
                </a:solidFill>
                <a:ea typeface="+mj-ea"/>
              </a:rPr>
              <a:t>TiGL</a:t>
            </a:r>
            <a:r>
              <a:rPr lang="en-US" sz="1600" dirty="0">
                <a:solidFill>
                  <a:srgbClr val="686868"/>
                </a:solidFill>
                <a:ea typeface="+mj-ea"/>
              </a:rPr>
              <a:t> 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build</a:t>
            </a:r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Create a Fork of the </a:t>
            </a:r>
            <a:r>
              <a:rPr lang="en-US" sz="1600" dirty="0" err="1" smtClean="0">
                <a:solidFill>
                  <a:srgbClr val="686868"/>
                </a:solidFill>
                <a:ea typeface="+mj-ea"/>
              </a:rPr>
              <a:t>TiGL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 </a:t>
            </a:r>
            <a:r>
              <a:rPr lang="en-US" sz="1600" dirty="0" err="1" smtClean="0">
                <a:solidFill>
                  <a:srgbClr val="686868"/>
                </a:solidFill>
                <a:ea typeface="+mj-ea"/>
              </a:rPr>
              <a:t>Github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 repository</a:t>
            </a:r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Push your local changes to your personal fork</a:t>
            </a:r>
            <a:endParaRPr lang="en-US" sz="1600" dirty="0">
              <a:solidFill>
                <a:srgbClr val="686868"/>
              </a:solidFill>
              <a:ea typeface="+mj-ea"/>
            </a:endParaRPr>
          </a:p>
          <a:p>
            <a:pPr lvl="1"/>
            <a:r>
              <a:rPr lang="en-US" sz="1600" dirty="0">
                <a:solidFill>
                  <a:srgbClr val="686868"/>
                </a:solidFill>
                <a:ea typeface="+mj-ea"/>
              </a:rPr>
              <a:t>Share the </a:t>
            </a:r>
            <a:r>
              <a:rPr lang="en-US" sz="1600" dirty="0" smtClean="0">
                <a:solidFill>
                  <a:srgbClr val="686868"/>
                </a:solidFill>
                <a:ea typeface="+mj-ea"/>
              </a:rPr>
              <a:t>changes by </a:t>
            </a:r>
            <a:r>
              <a:rPr lang="en-US" sz="1600" dirty="0">
                <a:solidFill>
                  <a:srgbClr val="686868"/>
                </a:solidFill>
                <a:ea typeface="+mj-ea"/>
              </a:rPr>
              <a:t>posting a Pull-Request on </a:t>
            </a:r>
            <a:r>
              <a:rPr lang="en-US" sz="1600" dirty="0" err="1" smtClean="0">
                <a:solidFill>
                  <a:srgbClr val="686868"/>
                </a:solidFill>
                <a:ea typeface="+mj-ea"/>
              </a:rPr>
              <a:t>Github</a:t>
            </a:r>
            <a:endParaRPr lang="en-US" sz="1600" dirty="0" smtClean="0">
              <a:solidFill>
                <a:srgbClr val="686868"/>
              </a:solidFill>
              <a:ea typeface="+mj-ea"/>
            </a:endParaRPr>
          </a:p>
          <a:p>
            <a:pPr lvl="1"/>
            <a:endParaRPr lang="en-US" sz="1600" dirty="0">
              <a:solidFill>
                <a:srgbClr val="686868"/>
              </a:solidFill>
              <a:ea typeface="+mj-ea"/>
            </a:endParaRPr>
          </a:p>
          <a:p>
            <a:pPr marL="0" indent="0">
              <a:buNone/>
            </a:pPr>
            <a:r>
              <a:rPr lang="en-US" sz="1600" b="1" dirty="0" smtClean="0"/>
              <a:t>Final remarks</a:t>
            </a:r>
            <a:endParaRPr lang="en-US" sz="1600" b="1" dirty="0"/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Further ways to contribute</a:t>
            </a:r>
          </a:p>
          <a:p>
            <a:pPr lvl="1"/>
            <a:r>
              <a:rPr lang="en-US" sz="1600" dirty="0" smtClean="0">
                <a:solidFill>
                  <a:srgbClr val="686868"/>
                </a:solidFill>
                <a:ea typeface="+mj-ea"/>
              </a:rPr>
              <a:t>Comments and further reading</a:t>
            </a:r>
          </a:p>
          <a:p>
            <a:pPr lvl="1"/>
            <a:endParaRPr lang="en-US" sz="1600" dirty="0">
              <a:solidFill>
                <a:srgbClr val="686868"/>
              </a:solidFill>
              <a:ea typeface="+mj-ea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402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The </a:t>
            </a:r>
            <a:r>
              <a:rPr lang="de-DE" sz="4000" dirty="0" err="1" smtClean="0"/>
              <a:t>TiGL</a:t>
            </a:r>
            <a:r>
              <a:rPr lang="de-DE" sz="4000" dirty="0" smtClean="0"/>
              <a:t> </a:t>
            </a:r>
            <a:r>
              <a:rPr lang="de-DE" sz="4000" dirty="0" err="1" smtClean="0"/>
              <a:t>Ecosystem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684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6331667" cy="4338000"/>
          </a:xfrm>
        </p:spPr>
        <p:txBody>
          <a:bodyPr/>
          <a:lstStyle/>
          <a:p>
            <a:r>
              <a:rPr lang="en-US" dirty="0" smtClean="0"/>
              <a:t>TiXI (</a:t>
            </a:r>
            <a:r>
              <a:rPr lang="en-US" dirty="0" smtClean="0">
                <a:hlinkClick r:id="rId2"/>
              </a:rPr>
              <a:t>https://github.com/dlr-sc/tixi</a:t>
            </a:r>
            <a:r>
              <a:rPr lang="en-US" dirty="0" smtClean="0"/>
              <a:t>)</a:t>
            </a:r>
          </a:p>
          <a:p>
            <a:pPr lvl="1"/>
            <a:r>
              <a:rPr lang="en-US" sz="1600" dirty="0" smtClean="0"/>
              <a:t>Library to parse XML (CPACS) files</a:t>
            </a:r>
          </a:p>
          <a:p>
            <a:endParaRPr lang="en-US" dirty="0" smtClean="0"/>
          </a:p>
          <a:p>
            <a:r>
              <a:rPr lang="en-US" dirty="0" smtClean="0"/>
              <a:t>OpenCASCADE (</a:t>
            </a:r>
            <a:r>
              <a:rPr lang="en-US" dirty="0" smtClean="0">
                <a:hlinkClick r:id="rId3"/>
              </a:rPr>
              <a:t>https://www.opencascade.com/</a:t>
            </a:r>
            <a:r>
              <a:rPr lang="en-US" dirty="0" smtClean="0"/>
              <a:t>) </a:t>
            </a:r>
          </a:p>
          <a:p>
            <a:pPr lvl="1"/>
            <a:r>
              <a:rPr lang="en-US" sz="1600" dirty="0" smtClean="0"/>
              <a:t>Geometry (NURBS-based)</a:t>
            </a:r>
          </a:p>
          <a:p>
            <a:pPr lvl="1"/>
            <a:r>
              <a:rPr lang="en-US" sz="1600" dirty="0" smtClean="0"/>
              <a:t>Topology (Boundary Representation)</a:t>
            </a:r>
          </a:p>
          <a:p>
            <a:pPr lvl="1"/>
            <a:r>
              <a:rPr lang="en-US" sz="1600" dirty="0" smtClean="0"/>
              <a:t>CAD Exports, Visualization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Language Bindings</a:t>
            </a:r>
          </a:p>
          <a:p>
            <a:pPr lvl="1"/>
            <a:r>
              <a:rPr lang="en-US" sz="1600" dirty="0" smtClean="0"/>
              <a:t>Generated via SWIG (</a:t>
            </a:r>
            <a:r>
              <a:rPr lang="en-US" sz="1600" dirty="0" smtClean="0">
                <a:hlinkClick r:id="rId4"/>
              </a:rPr>
              <a:t>http://www.swig.org/</a:t>
            </a:r>
            <a:r>
              <a:rPr lang="en-US" sz="1600" dirty="0" smtClean="0"/>
              <a:t>) </a:t>
            </a:r>
          </a:p>
          <a:p>
            <a:pPr lvl="1"/>
            <a:r>
              <a:rPr lang="en-US" sz="1600" dirty="0" smtClean="0"/>
              <a:t>Can access all C++ Data structures</a:t>
            </a:r>
          </a:p>
          <a:p>
            <a:pPr lvl="1"/>
            <a:endParaRPr lang="en-US" sz="1600" dirty="0" smtClean="0"/>
          </a:p>
          <a:p>
            <a:r>
              <a:rPr lang="en-US" dirty="0" smtClean="0"/>
              <a:t>TiGL</a:t>
            </a:r>
            <a:r>
              <a:rPr lang="en-US" sz="1600" dirty="0" smtClean="0"/>
              <a:t> </a:t>
            </a:r>
            <a:r>
              <a:rPr lang="en-US" dirty="0" smtClean="0"/>
              <a:t>Viewer</a:t>
            </a:r>
          </a:p>
          <a:p>
            <a:pPr lvl="1"/>
            <a:r>
              <a:rPr lang="en-US" sz="1600" dirty="0" smtClean="0"/>
              <a:t>3D Visualization</a:t>
            </a:r>
          </a:p>
          <a:p>
            <a:pPr lvl="1"/>
            <a:r>
              <a:rPr lang="en-US" sz="1600" dirty="0" smtClean="0"/>
              <a:t>Scripting</a:t>
            </a:r>
          </a:p>
          <a:p>
            <a:pPr lvl="1"/>
            <a:r>
              <a:rPr lang="en-US" sz="1600" dirty="0" smtClean="0"/>
              <a:t>Debugging</a:t>
            </a:r>
            <a:endParaRPr lang="en-US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TiGL: An Open Source Computational Geometry Library for Parametric Aircraft Design &gt; Martin Siggel &gt; 6.6.2018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7753506" y="4445941"/>
            <a:ext cx="4032713" cy="77380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TiGL </a:t>
            </a:r>
            <a:r>
              <a:rPr kumimoji="0" lang="de-DE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Geometry</a:t>
            </a:r>
            <a:r>
              <a:rPr lang="de-DE" dirty="0">
                <a:solidFill>
                  <a:schemeClr val="bg1"/>
                </a:solidFill>
                <a:latin typeface="Arial" charset="0"/>
                <a:ea typeface="ヒラギノ角ゴ Pro W3" charset="-128"/>
                <a:cs typeface="Arial" charset="0"/>
              </a:rPr>
              <a:t/>
            </a:r>
            <a:br>
              <a:rPr lang="de-DE" dirty="0">
                <a:solidFill>
                  <a:schemeClr val="bg1"/>
                </a:solidFill>
                <a:latin typeface="Arial" charset="0"/>
                <a:ea typeface="ヒラギノ角ゴ Pro W3" charset="-128"/>
                <a:cs typeface="Arial" charset="0"/>
              </a:rPr>
            </a:br>
            <a:r>
              <a:rPr kumimoji="0" lang="de-DE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Library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9138500" y="5302001"/>
            <a:ext cx="2647725" cy="77380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OpenCASCADE</a:t>
            </a:r>
            <a:b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</a:b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CAD Kernel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7753507" y="5302001"/>
            <a:ext cx="1322412" cy="77380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TiXI XML</a:t>
            </a:r>
            <a:b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</a:br>
            <a:r>
              <a:rPr kumimoji="0" lang="de-DE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Interface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10470339" y="3921433"/>
            <a:ext cx="1315879" cy="43329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TiGL</a:t>
            </a:r>
            <a:r>
              <a:rPr kumimoji="0" lang="de-DE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 </a:t>
            </a: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Viewer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7753506" y="3921433"/>
            <a:ext cx="2644825" cy="43329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Bindings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7753506" y="3429794"/>
            <a:ext cx="844625" cy="43329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Matlab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8689875" y="3429794"/>
            <a:ext cx="897250" cy="43329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Python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sp>
        <p:nvSpPr>
          <p:cNvPr id="15" name="Abgerundetes Rechteck 14"/>
          <p:cNvSpPr/>
          <p:nvPr/>
        </p:nvSpPr>
        <p:spPr bwMode="auto">
          <a:xfrm>
            <a:off x="9675815" y="3429794"/>
            <a:ext cx="722515" cy="43329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charset="-128"/>
                <a:cs typeface="Arial" charset="0"/>
              </a:rPr>
              <a:t>Java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-128"/>
              <a:cs typeface="Arial" charset="0"/>
            </a:endParaRPr>
          </a:p>
        </p:txBody>
      </p:sp>
      <p:pic>
        <p:nvPicPr>
          <p:cNvPr id="3074" name="Picture 2" descr="https://www.opencascade.com/sites/default/files/OC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67" y="2953216"/>
            <a:ext cx="152400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32" y="4941962"/>
            <a:ext cx="1382669" cy="456852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515" y="1331230"/>
            <a:ext cx="1381923" cy="9102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22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TiGL</a:t>
            </a:r>
            <a:r>
              <a:rPr lang="de-DE" dirty="0" smtClean="0"/>
              <a:t> SDK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213091" y="1108018"/>
            <a:ext cx="11221200" cy="4338000"/>
          </a:xfrm>
        </p:spPr>
        <p:txBody>
          <a:bodyPr/>
          <a:lstStyle/>
          <a:p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</a:t>
            </a:r>
            <a:r>
              <a:rPr lang="de-DE" b="1" dirty="0" err="1" smtClean="0"/>
              <a:t>few</a:t>
            </a:r>
            <a:r>
              <a:rPr lang="de-DE" b="1" dirty="0" smtClean="0"/>
              <a:t> </a:t>
            </a:r>
            <a:r>
              <a:rPr lang="de-DE" b="1" dirty="0" err="1" smtClean="0"/>
              <a:t>requirements</a:t>
            </a:r>
            <a:r>
              <a:rPr lang="de-DE" b="1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TiGL</a:t>
            </a: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400" dirty="0" err="1" smtClean="0"/>
              <a:t>some</a:t>
            </a:r>
            <a:r>
              <a:rPr lang="de-DE" sz="1400" dirty="0" smtClean="0"/>
              <a:t> </a:t>
            </a:r>
            <a:r>
              <a:rPr lang="de-DE" sz="1400" dirty="0" err="1" smtClean="0"/>
              <a:t>precompiled</a:t>
            </a:r>
            <a:r>
              <a:rPr lang="de-DE" sz="1400" dirty="0" smtClean="0"/>
              <a:t> </a:t>
            </a:r>
            <a:r>
              <a:rPr lang="de-DE" sz="1400" dirty="0" err="1" smtClean="0"/>
              <a:t>dependencies</a:t>
            </a:r>
            <a:r>
              <a:rPr lang="de-DE" sz="1400" dirty="0" smtClean="0"/>
              <a:t> </a:t>
            </a:r>
            <a:r>
              <a:rPr lang="de-DE" sz="1400" dirty="0" err="1" smtClean="0"/>
              <a:t>can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found</a:t>
            </a:r>
            <a:r>
              <a:rPr lang="de-DE" sz="1400" dirty="0" smtClean="0"/>
              <a:t> </a:t>
            </a:r>
            <a:r>
              <a:rPr lang="de-DE" sz="1400" dirty="0" err="1" smtClean="0"/>
              <a:t>here</a:t>
            </a:r>
            <a:r>
              <a:rPr lang="de-DE" sz="1400" dirty="0"/>
              <a:t>: </a:t>
            </a:r>
            <a:r>
              <a:rPr lang="de-DE" sz="1400" dirty="0">
                <a:hlinkClick r:id="rId2"/>
              </a:rPr>
              <a:t>https://sourceforge.net/projects/tigl/files/Thirdparty</a:t>
            </a:r>
            <a:r>
              <a:rPr lang="de-DE" sz="1400" dirty="0" smtClean="0">
                <a:hlinkClick r:id="rId2"/>
              </a:rPr>
              <a:t>/</a:t>
            </a:r>
            <a:r>
              <a:rPr lang="de-DE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 smtClean="0"/>
          </a:p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convenience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prepared</a:t>
            </a:r>
            <a:r>
              <a:rPr lang="de-DE" dirty="0" smtClean="0"/>
              <a:t> a </a:t>
            </a:r>
            <a:r>
              <a:rPr lang="de-DE" b="1" dirty="0" smtClean="0"/>
              <a:t>Windows 32 Bit SDK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includes</a:t>
            </a:r>
            <a:r>
              <a:rPr lang="de-DE" dirty="0" smtClean="0"/>
              <a:t> all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sourceforge.net/projects/tigl/files/DevTools/TiGL-SDK-win32.7z/download</a:t>
            </a:r>
            <a:r>
              <a:rPr lang="de-DE" sz="1400" dirty="0" smtClean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8166"/>
              </p:ext>
            </p:extLst>
          </p:nvPr>
        </p:nvGraphicFramePr>
        <p:xfrm>
          <a:off x="1201043" y="1773610"/>
          <a:ext cx="7380879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79"/>
                <a:gridCol w="5400600"/>
              </a:tblGrid>
              <a:tr h="328230">
                <a:tc>
                  <a:txBody>
                    <a:bodyPr/>
                    <a:lstStyle/>
                    <a:p>
                      <a:r>
                        <a:rPr lang="de-DE" sz="1800" dirty="0" err="1" smtClean="0"/>
                        <a:t>Dependencies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Comments</a:t>
                      </a:r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OpenCascade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smtClean="0"/>
                        <a:t>The CAD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kernel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behind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TiGL</a:t>
                      </a:r>
                      <a:endParaRPr lang="de-DE" sz="1100" i="1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TiXI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Used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to</a:t>
                      </a:r>
                      <a:r>
                        <a:rPr lang="de-DE" sz="1100" i="1" dirty="0" smtClean="0"/>
                        <a:t> parse </a:t>
                      </a:r>
                      <a:r>
                        <a:rPr lang="de-DE" sz="1100" i="1" dirty="0" err="1" smtClean="0"/>
                        <a:t>the</a:t>
                      </a:r>
                      <a:r>
                        <a:rPr lang="de-DE" sz="1100" i="1" dirty="0" smtClean="0"/>
                        <a:t> CPACS (.</a:t>
                      </a:r>
                      <a:r>
                        <a:rPr lang="de-DE" sz="1100" i="1" dirty="0" err="1" smtClean="0"/>
                        <a:t>xml</a:t>
                      </a:r>
                      <a:r>
                        <a:rPr lang="de-DE" sz="1100" i="1" dirty="0" smtClean="0"/>
                        <a:t>) </a:t>
                      </a:r>
                      <a:r>
                        <a:rPr lang="de-DE" sz="1100" i="1" dirty="0" err="1" smtClean="0"/>
                        <a:t>files</a:t>
                      </a:r>
                      <a:endParaRPr lang="de-DE" sz="11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7507"/>
              </p:ext>
            </p:extLst>
          </p:nvPr>
        </p:nvGraphicFramePr>
        <p:xfrm>
          <a:off x="1201043" y="2781722"/>
          <a:ext cx="738087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79"/>
                <a:gridCol w="5400600"/>
              </a:tblGrid>
              <a:tr h="328230">
                <a:tc>
                  <a:txBody>
                    <a:bodyPr/>
                    <a:lstStyle/>
                    <a:p>
                      <a:pPr algn="l"/>
                      <a:r>
                        <a:rPr lang="de-DE" sz="1800" dirty="0" err="1" smtClean="0"/>
                        <a:t>Required</a:t>
                      </a:r>
                      <a:r>
                        <a:rPr lang="de-DE" sz="1800" baseline="0" dirty="0" smtClean="0"/>
                        <a:t> </a:t>
                      </a:r>
                      <a:r>
                        <a:rPr lang="de-DE" sz="1800" baseline="0" dirty="0" err="1" smtClean="0"/>
                        <a:t>tools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C/C++</a:t>
                      </a:r>
                      <a:r>
                        <a:rPr lang="de-DE" sz="1400" b="1" baseline="0" dirty="0" smtClean="0"/>
                        <a:t> </a:t>
                      </a:r>
                      <a:r>
                        <a:rPr lang="de-DE" sz="1400" b="1" baseline="0" dirty="0" err="1" smtClean="0"/>
                        <a:t>compiler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100" i="1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CMake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Used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to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generate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the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Make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files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for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compiling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and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linking</a:t>
                      </a:r>
                      <a:endParaRPr lang="de-DE" sz="1100" i="1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A </a:t>
                      </a:r>
                      <a:r>
                        <a:rPr lang="de-DE" sz="1400" b="1" dirty="0" err="1" smtClean="0"/>
                        <a:t>make</a:t>
                      </a:r>
                      <a:r>
                        <a:rPr lang="de-DE" sz="1400" b="1" dirty="0" smtClean="0"/>
                        <a:t> </a:t>
                      </a:r>
                      <a:r>
                        <a:rPr lang="de-DE" sz="1400" b="1" dirty="0" err="1" smtClean="0"/>
                        <a:t>program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Used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by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CMake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for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compiling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and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linking</a:t>
                      </a:r>
                      <a:endParaRPr lang="de-DE" sz="11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717417"/>
              </p:ext>
            </p:extLst>
          </p:nvPr>
        </p:nvGraphicFramePr>
        <p:xfrm>
          <a:off x="1201043" y="4077866"/>
          <a:ext cx="738087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79"/>
                <a:gridCol w="5400600"/>
              </a:tblGrid>
              <a:tr h="328230">
                <a:tc>
                  <a:txBody>
                    <a:bodyPr/>
                    <a:lstStyle/>
                    <a:p>
                      <a:pPr algn="l"/>
                      <a:r>
                        <a:rPr lang="de-DE" sz="1800" dirty="0" smtClean="0"/>
                        <a:t>Recommended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Qt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Needed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to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build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TiGLViewer</a:t>
                      </a:r>
                      <a:endParaRPr lang="de-DE" sz="1100" i="1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Doxygen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Needed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to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build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the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TiGL</a:t>
                      </a:r>
                      <a:r>
                        <a:rPr lang="de-DE" sz="1100" i="1" dirty="0" smtClean="0"/>
                        <a:t> HTML </a:t>
                      </a:r>
                      <a:r>
                        <a:rPr lang="de-DE" sz="1100" i="1" dirty="0" err="1" smtClean="0"/>
                        <a:t>Documentation</a:t>
                      </a:r>
                      <a:endParaRPr lang="de-DE" sz="1100" i="1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err="1" smtClean="0"/>
                        <a:t>Git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smtClean="0"/>
                        <a:t>Version </a:t>
                      </a:r>
                      <a:r>
                        <a:rPr lang="de-DE" sz="1100" i="1" dirty="0" err="1" smtClean="0"/>
                        <a:t>control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to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keep</a:t>
                      </a:r>
                      <a:r>
                        <a:rPr lang="de-DE" sz="1100" i="1" dirty="0" smtClean="0"/>
                        <a:t> </a:t>
                      </a:r>
                      <a:r>
                        <a:rPr lang="de-DE" sz="1100" i="1" dirty="0" err="1" smtClean="0"/>
                        <a:t>your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build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syncronized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with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Github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and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to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help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contribute</a:t>
                      </a:r>
                      <a:endParaRPr lang="de-DE" sz="1100" i="1" baseline="0" dirty="0" smtClean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IDE</a:t>
                      </a:r>
                      <a:r>
                        <a:rPr lang="de-DE" sz="1400" b="1" baseline="0" dirty="0" smtClean="0"/>
                        <a:t> </a:t>
                      </a:r>
                      <a:r>
                        <a:rPr lang="de-DE" sz="1400" b="1" baseline="0" dirty="0" err="1" smtClean="0"/>
                        <a:t>and</a:t>
                      </a:r>
                      <a:r>
                        <a:rPr lang="de-DE" sz="1400" b="1" baseline="0" dirty="0" smtClean="0"/>
                        <a:t> </a:t>
                      </a:r>
                      <a:r>
                        <a:rPr lang="de-DE" sz="1400" b="1" baseline="0" dirty="0" err="1" smtClean="0"/>
                        <a:t>debugger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i="1" dirty="0" err="1" smtClean="0"/>
                        <a:t>Easier</a:t>
                      </a:r>
                      <a:r>
                        <a:rPr lang="de-DE" sz="1100" i="1" baseline="0" dirty="0" smtClean="0"/>
                        <a:t> </a:t>
                      </a:r>
                      <a:r>
                        <a:rPr lang="de-DE" sz="1100" i="1" baseline="0" dirty="0" err="1" smtClean="0"/>
                        <a:t>coding</a:t>
                      </a:r>
                      <a:r>
                        <a:rPr lang="de-DE" sz="1100" i="1" baseline="0" dirty="0" smtClean="0"/>
                        <a:t> (auto-</a:t>
                      </a:r>
                      <a:r>
                        <a:rPr lang="de-DE" sz="1100" i="1" baseline="0" dirty="0" err="1" smtClean="0"/>
                        <a:t>completion</a:t>
                      </a:r>
                      <a:r>
                        <a:rPr lang="de-DE" sz="1100" i="1" baseline="0" dirty="0" smtClean="0"/>
                        <a:t>, </a:t>
                      </a:r>
                      <a:r>
                        <a:rPr lang="de-DE" sz="1100" i="1" baseline="0" dirty="0" err="1" smtClean="0"/>
                        <a:t>dependencies</a:t>
                      </a:r>
                      <a:r>
                        <a:rPr lang="de-DE" sz="1100" i="1" baseline="0" dirty="0" smtClean="0"/>
                        <a:t>, </a:t>
                      </a:r>
                      <a:r>
                        <a:rPr lang="de-DE" sz="1100" i="1" baseline="0" dirty="0" err="1" smtClean="0"/>
                        <a:t>debugging</a:t>
                      </a:r>
                      <a:r>
                        <a:rPr lang="de-DE" sz="1100" i="1" baseline="0" dirty="0" smtClean="0"/>
                        <a:t> …)</a:t>
                      </a:r>
                      <a:endParaRPr lang="de-DE" sz="11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81969"/>
              </p:ext>
            </p:extLst>
          </p:nvPr>
        </p:nvGraphicFramePr>
        <p:xfrm>
          <a:off x="8689875" y="1773610"/>
          <a:ext cx="2340201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01"/>
              </a:tblGrid>
              <a:tr h="328230">
                <a:tc>
                  <a:txBody>
                    <a:bodyPr/>
                    <a:lstStyle/>
                    <a:p>
                      <a:r>
                        <a:rPr lang="de-DE" sz="1800" baseline="0" dirty="0" smtClean="0"/>
                        <a:t>SDK</a:t>
                      </a:r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6.8.0 (</a:t>
                      </a:r>
                      <a:r>
                        <a:rPr lang="de-DE" sz="1400" dirty="0" err="1" smtClean="0"/>
                        <a:t>patched</a:t>
                      </a:r>
                      <a:r>
                        <a:rPr lang="de-DE" sz="1400" dirty="0" smtClean="0"/>
                        <a:t>)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3.0.2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50174"/>
              </p:ext>
            </p:extLst>
          </p:nvPr>
        </p:nvGraphicFramePr>
        <p:xfrm>
          <a:off x="8689875" y="2781722"/>
          <a:ext cx="2340201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01"/>
              </a:tblGrid>
              <a:tr h="32823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MinGW</a:t>
                      </a:r>
                      <a:r>
                        <a:rPr lang="de-DE" sz="1400" baseline="0" dirty="0" smtClean="0"/>
                        <a:t> 5.3.0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3.10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Ninja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54957"/>
              </p:ext>
            </p:extLst>
          </p:nvPr>
        </p:nvGraphicFramePr>
        <p:xfrm>
          <a:off x="8689875" y="4077866"/>
          <a:ext cx="234020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01"/>
              </a:tblGrid>
              <a:tr h="328230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5.11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1.8.13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2.15</a:t>
                      </a:r>
                      <a:endParaRPr lang="de-DE" sz="1400" dirty="0"/>
                    </a:p>
                  </a:txBody>
                  <a:tcPr/>
                </a:tc>
              </a:tr>
              <a:tr h="274633"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QtCreator</a:t>
                      </a:r>
                      <a:r>
                        <a:rPr lang="de-DE" sz="1400" dirty="0" smtClean="0"/>
                        <a:t>,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dirty="0" smtClean="0"/>
                        <a:t>GDB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debugger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5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Building </a:t>
            </a:r>
            <a:r>
              <a:rPr lang="de-DE" dirty="0" err="1" smtClean="0"/>
              <a:t>TiGL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Source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Hands-On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assume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endParaRPr lang="de-DE" dirty="0" smtClean="0"/>
          </a:p>
          <a:p>
            <a:endParaRPr lang="de-DE" dirty="0"/>
          </a:p>
          <a:p>
            <a:pPr lvl="1"/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/>
              <a:t>TiGL</a:t>
            </a:r>
            <a:r>
              <a:rPr lang="de-DE" b="1" dirty="0" smtClean="0"/>
              <a:t> SDK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followed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instructions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documentation</a:t>
            </a:r>
            <a:r>
              <a:rPr lang="de-DE" dirty="0" smtClean="0"/>
              <a:t>, i.e.</a:t>
            </a:r>
          </a:p>
          <a:p>
            <a:pPr marL="1239300" lvl="2" indent="-342900">
              <a:buFont typeface="+mj-lt"/>
              <a:buAutoNum type="arabicPeriod"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b="1" dirty="0" err="1" smtClean="0"/>
              <a:t>cloned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TiGL</a:t>
            </a:r>
            <a:r>
              <a:rPr lang="de-DE" b="1" dirty="0" smtClean="0"/>
              <a:t> </a:t>
            </a:r>
            <a:r>
              <a:rPr lang="de-DE" b="1" dirty="0" err="1" smtClean="0"/>
              <a:t>repository</a:t>
            </a:r>
            <a:endParaRPr lang="de-DE" b="1" dirty="0" smtClean="0"/>
          </a:p>
          <a:p>
            <a:pPr marL="1239300" lvl="2" indent="-342900">
              <a:buFont typeface="+mj-lt"/>
              <a:buAutoNum type="arabicPeriod"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b="1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b="1" dirty="0" err="1" smtClean="0"/>
              <a:t>TiGL</a:t>
            </a:r>
            <a:r>
              <a:rPr lang="de-DE" dirty="0" smtClean="0"/>
              <a:t> </a:t>
            </a:r>
            <a:r>
              <a:rPr lang="de-DE" dirty="0" err="1" smtClean="0"/>
              <a:t>successfully</a:t>
            </a:r>
            <a:endParaRPr lang="de-DE" dirty="0" smtClean="0"/>
          </a:p>
          <a:p>
            <a:pPr marL="1239300" lvl="2" indent="-342900">
              <a:buFont typeface="+mj-lt"/>
              <a:buAutoNum type="arabicPeriod"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/>
              <a:t>run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unit</a:t>
            </a:r>
            <a:r>
              <a:rPr lang="de-DE" b="1" dirty="0" smtClean="0"/>
              <a:t>-tests </a:t>
            </a:r>
            <a:r>
              <a:rPr lang="de-DE" b="1" dirty="0" err="1" smtClean="0"/>
              <a:t>and</a:t>
            </a:r>
            <a:r>
              <a:rPr lang="de-DE" b="1" dirty="0" smtClean="0"/>
              <a:t> </a:t>
            </a:r>
            <a:r>
              <a:rPr lang="de-DE" b="1" dirty="0" err="1" smtClean="0"/>
              <a:t>TiGLViewer</a:t>
            </a:r>
            <a:r>
              <a:rPr lang="de-DE" b="1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endParaRPr lang="de-DE" dirty="0" smtClean="0"/>
          </a:p>
          <a:p>
            <a:pPr marL="1239300" lvl="2" indent="-342900">
              <a:buFont typeface="+mj-lt"/>
              <a:buAutoNum type="arabicPeriod"/>
            </a:pPr>
            <a:endParaRPr lang="de-DE" dirty="0" smtClean="0"/>
          </a:p>
          <a:p>
            <a:pPr lvl="1"/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b="1" dirty="0" err="1" smtClean="0"/>
              <a:t>installed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TiGL</a:t>
            </a:r>
            <a:r>
              <a:rPr lang="de-DE" b="1" dirty="0" smtClean="0"/>
              <a:t> </a:t>
            </a:r>
            <a:r>
              <a:rPr lang="de-DE" b="1" dirty="0"/>
              <a:t>P</a:t>
            </a:r>
            <a:r>
              <a:rPr lang="de-DE" b="1" dirty="0" smtClean="0"/>
              <a:t>ython </a:t>
            </a:r>
            <a:r>
              <a:rPr lang="de-DE" b="1" dirty="0" err="1" smtClean="0"/>
              <a:t>package</a:t>
            </a:r>
            <a:r>
              <a:rPr lang="de-DE" b="1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TiGL</a:t>
            </a:r>
            <a:r>
              <a:rPr lang="de-DE" dirty="0" smtClean="0"/>
              <a:t> SDK </a:t>
            </a:r>
            <a:r>
              <a:rPr lang="de-DE" dirty="0" err="1" smtClean="0"/>
              <a:t>MinGW</a:t>
            </a:r>
            <a:r>
              <a:rPr lang="de-DE" dirty="0" smtClean="0"/>
              <a:t> Command Prompt via</a:t>
            </a:r>
          </a:p>
          <a:p>
            <a:pPr lvl="1"/>
            <a:endParaRPr lang="de-DE" dirty="0" smtClean="0"/>
          </a:p>
          <a:p>
            <a:pPr marL="446400" lvl="1" indent="0">
              <a:buNone/>
            </a:pPr>
            <a:endParaRPr lang="en-US" dirty="0" smtClean="0"/>
          </a:p>
          <a:p>
            <a:pPr marL="446400" lvl="1" indent="0">
              <a:buNone/>
            </a:pPr>
            <a:endParaRPr lang="de-DE" dirty="0" smtClean="0"/>
          </a:p>
          <a:p>
            <a:pPr lvl="1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,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TiGL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easy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pressing</a:t>
            </a:r>
            <a:r>
              <a:rPr lang="de-DE" dirty="0" smtClean="0"/>
              <a:t> </a:t>
            </a:r>
            <a:r>
              <a:rPr lang="de-DE" b="1" dirty="0" err="1" smtClean="0"/>
              <a:t>Ctr+B</a:t>
            </a:r>
            <a:r>
              <a:rPr lang="de-DE" b="1" dirty="0" smtClean="0"/>
              <a:t> in </a:t>
            </a:r>
            <a:r>
              <a:rPr lang="de-DE" b="1" dirty="0" err="1" smtClean="0"/>
              <a:t>QtCreator</a:t>
            </a:r>
            <a:r>
              <a:rPr lang="de-DE" b="1" dirty="0"/>
              <a:t> </a:t>
            </a:r>
            <a:r>
              <a:rPr lang="de-DE" dirty="0" err="1" smtClean="0"/>
              <a:t>or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&gt; 1. </a:t>
            </a:r>
            <a:r>
              <a:rPr lang="en-US" noProof="0" dirty="0" err="1" smtClean="0"/>
              <a:t>TiGL</a:t>
            </a:r>
            <a:r>
              <a:rPr lang="en-US" noProof="0" dirty="0" smtClean="0"/>
              <a:t> Workshop &gt; Jan Kleinert  • How To Contribute + Hands On &gt; 09/12/2018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1777107" y="3945463"/>
            <a:ext cx="9504205" cy="492443"/>
          </a:xfrm>
          <a:prstGeom prst="rect">
            <a:avLst/>
          </a:prstGeom>
          <a:solidFill>
            <a:schemeClr val="accent1"/>
          </a:solidFill>
          <a:ln w="1587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wrap="none" lIns="0" tIns="0" rIns="0" bIns="0" rtlCol="0">
            <a:spAutoFit/>
          </a:bodyPr>
          <a:lstStyle/>
          <a:p>
            <a:pPr marL="0" lvl="1"/>
            <a:r>
              <a:rPr lang="de-DE" sz="1600" dirty="0">
                <a:solidFill>
                  <a:schemeClr val="bg1"/>
                </a:solidFill>
                <a:latin typeface="Lucida Console"/>
              </a:rPr>
              <a:t> $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conda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create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–n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tigl_ws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python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=3.5 tigl3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jupyter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pythreejs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numpy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–c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</a:rPr>
              <a:t>dlr-sc</a:t>
            </a:r>
            <a:endParaRPr lang="de-DE" sz="1600" dirty="0" smtClean="0">
              <a:solidFill>
                <a:schemeClr val="bg1"/>
              </a:solidFill>
              <a:latin typeface="Lucida Console"/>
            </a:endParaRPr>
          </a:p>
          <a:p>
            <a:pPr marL="0" lvl="1"/>
            <a:r>
              <a:rPr lang="en-US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Lucida Console"/>
              </a:rPr>
              <a:t>$ activate </a:t>
            </a:r>
            <a:r>
              <a:rPr lang="en-US" sz="1600" dirty="0" err="1" smtClean="0">
                <a:solidFill>
                  <a:schemeClr val="bg1"/>
                </a:solidFill>
                <a:latin typeface="Lucida Console"/>
              </a:rPr>
              <a:t>tigl_ws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777107" y="5109205"/>
            <a:ext cx="2221762" cy="984885"/>
          </a:xfrm>
          <a:prstGeom prst="rect">
            <a:avLst/>
          </a:prstGeom>
          <a:solidFill>
            <a:schemeClr val="accent1"/>
          </a:solidFill>
          <a:ln w="1587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marL="0" lvl="1"/>
            <a:r>
              <a:rPr lang="de-DE" sz="1600" dirty="0">
                <a:solidFill>
                  <a:schemeClr val="bg1"/>
                </a:solidFill>
                <a:latin typeface="Lucida Console"/>
              </a:rPr>
              <a:t> $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mkdir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build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  <a:p>
            <a:pPr marL="0" lvl="1"/>
            <a:r>
              <a:rPr lang="de-DE" sz="1600" dirty="0">
                <a:solidFill>
                  <a:schemeClr val="bg1"/>
                </a:solidFill>
                <a:latin typeface="Lucida Console"/>
              </a:rPr>
              <a:t> $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cd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build</a:t>
            </a:r>
            <a:endParaRPr lang="de-DE" sz="1600" dirty="0">
              <a:solidFill>
                <a:schemeClr val="bg1"/>
              </a:solidFill>
              <a:latin typeface="Lucida Console"/>
            </a:endParaRPr>
          </a:p>
          <a:p>
            <a:pPr marL="0" lvl="1"/>
            <a:r>
              <a:rPr lang="de-DE" sz="1600" dirty="0">
                <a:solidFill>
                  <a:schemeClr val="bg1"/>
                </a:solidFill>
                <a:latin typeface="Lucida Console"/>
              </a:rPr>
              <a:t> $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cmake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../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tigl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/ </a:t>
            </a:r>
          </a:p>
          <a:p>
            <a:pPr marL="0" lvl="1"/>
            <a:r>
              <a:rPr lang="de-DE" sz="1600" dirty="0">
                <a:solidFill>
                  <a:schemeClr val="bg1"/>
                </a:solidFill>
                <a:latin typeface="Lucida Console"/>
              </a:rPr>
              <a:t> $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ninja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Console"/>
              </a:rPr>
              <a:t>install</a:t>
            </a:r>
            <a:r>
              <a:rPr lang="de-DE" sz="1600" dirty="0">
                <a:solidFill>
                  <a:schemeClr val="bg1"/>
                </a:solidFill>
                <a:latin typeface="Lucida Console"/>
              </a:rPr>
              <a:t>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05499" y="5159727"/>
            <a:ext cx="439248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Assuming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CMake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finds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dependencies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CMAKE_INSTALL_PREFIX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set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path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write</a:t>
            </a:r>
            <a:r>
              <a:rPr lang="de-D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permission</a:t>
            </a:r>
            <a:endParaRPr lang="de-DE" sz="1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6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1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2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3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95C61B9F-14F0-4AD9-AC81-B8624FAD5FC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3355</Words>
  <Application>Microsoft Office PowerPoint</Application>
  <PresentationFormat>Benutzerdefiniert</PresentationFormat>
  <Paragraphs>574</Paragraphs>
  <Slides>39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0" baseType="lpstr">
      <vt:lpstr>DLR-Präsentation 16:9 Englisch</vt:lpstr>
      <vt:lpstr>1. TiGL Workshop - How to contribute + Hands On </vt:lpstr>
      <vt:lpstr>TiGL is Open-Source</vt:lpstr>
      <vt:lpstr>Consider TiGL’s “Hello World Script”</vt:lpstr>
      <vt:lpstr>It’s time to take matters into our own hands!</vt:lpstr>
      <vt:lpstr>Contents</vt:lpstr>
      <vt:lpstr>The TiGL Ecosystem</vt:lpstr>
      <vt:lpstr>Architecture</vt:lpstr>
      <vt:lpstr>The TiGL SDK</vt:lpstr>
      <vt:lpstr>Building TiGL from Source</vt:lpstr>
      <vt:lpstr>Prerequisites: Google Test and Git</vt:lpstr>
      <vt:lpstr>Google Test Framework in a very small nutshell</vt:lpstr>
      <vt:lpstr>Google Test Framework in a very small nutshell</vt:lpstr>
      <vt:lpstr>Basic Git and Github Usages</vt:lpstr>
      <vt:lpstr>Hands-On  Step 1: Preparation</vt:lpstr>
      <vt:lpstr>Preparation: Make sure you use the joergbrech/tigl fork on Github</vt:lpstr>
      <vt:lpstr>Preparation: Enable the bug in you python package</vt:lpstr>
      <vt:lpstr>Preparation: Verify the bug</vt:lpstr>
      <vt:lpstr>Hands-On  Step 2: Write a Unit Test</vt:lpstr>
      <vt:lpstr>Creating a git branch for the bug fix</vt:lpstr>
      <vt:lpstr>Unit Testing: Write a unit test that checks for the bug</vt:lpstr>
      <vt:lpstr>Unit Testing: Write a unit test that checks for the bug</vt:lpstr>
      <vt:lpstr>Unit Testing: Write a unit test that checks for the bug</vt:lpstr>
      <vt:lpstr>Hands-On  Step 3: Fix the bug</vt:lpstr>
      <vt:lpstr>Fix the bug</vt:lpstr>
      <vt:lpstr>Commit your changes locally</vt:lpstr>
      <vt:lpstr>Good job!</vt:lpstr>
      <vt:lpstr>Hands-On  Step 4: Share your changes on Github</vt:lpstr>
      <vt:lpstr>Create a fork of the Github repo to which you want to contribute</vt:lpstr>
      <vt:lpstr>Change the remote of your local repository (again) and push your commit</vt:lpstr>
      <vt:lpstr> Post a Pull-Request</vt:lpstr>
      <vt:lpstr>Final Remarks</vt:lpstr>
      <vt:lpstr>Next steps</vt:lpstr>
      <vt:lpstr>Next steps</vt:lpstr>
      <vt:lpstr>Summary: The Contributing Workflow</vt:lpstr>
      <vt:lpstr>Congratulations!  You are now a TiGL developer.</vt:lpstr>
      <vt:lpstr>Further Ways to Contribute: Adaptations to CPACS</vt:lpstr>
      <vt:lpstr>Further Ways to Contribute: cpacs2to3</vt:lpstr>
      <vt:lpstr>Concluding remarks</vt:lpstr>
      <vt:lpstr>Questions</vt:lpstr>
    </vt:vector>
  </TitlesOfParts>
  <Company>DLR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Kleinert, Jan</dc:creator>
  <cp:lastModifiedBy>Kleinert, Jan</cp:lastModifiedBy>
  <cp:revision>264</cp:revision>
  <dcterms:created xsi:type="dcterms:W3CDTF">2012-06-19T06:51:55Z</dcterms:created>
  <dcterms:modified xsi:type="dcterms:W3CDTF">2018-09-10T08:31:38Z</dcterms:modified>
</cp:coreProperties>
</file>